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99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137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3E049D9-A384-49ED-ABF2-2553D287C600}" type="datetimeFigureOut">
              <a:rPr kumimoji="1" lang="ja-JP" altLang="en-US" smtClean="0"/>
              <a:t>2017/6/26</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5C2A836-F5D5-4D6F-BC63-05393C9493C5}" type="slidenum">
              <a:rPr kumimoji="1" lang="ja-JP" altLang="en-US" smtClean="0"/>
              <a:t>‹#›</a:t>
            </a:fld>
            <a:endParaRPr kumimoji="1" lang="ja-JP" altLang="en-US"/>
          </a:p>
        </p:txBody>
      </p:sp>
    </p:spTree>
    <p:extLst>
      <p:ext uri="{BB962C8B-B14F-4D97-AF65-F5344CB8AC3E}">
        <p14:creationId xmlns:p14="http://schemas.microsoft.com/office/powerpoint/2010/main" val="7838375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2006600" y="746125"/>
            <a:ext cx="2794000" cy="3725863"/>
          </a:xfrm>
          <a:ln/>
        </p:spPr>
      </p:sp>
      <p:sp>
        <p:nvSpPr>
          <p:cNvPr id="4099" name="ノート プレースホルダー 2"/>
          <p:cNvSpPr>
            <a:spLocks noGrp="1"/>
          </p:cNvSpPr>
          <p:nvPr>
            <p:ph type="body" idx="1"/>
          </p:nvPr>
        </p:nvSpPr>
        <p:spPr>
          <a:noFill/>
        </p:spPr>
        <p:txBody>
          <a:bodyPr/>
          <a:lstStyle/>
          <a:p>
            <a:endParaRPr lang="ja-JP" altLang="en-US" dirty="0" smtClean="0"/>
          </a:p>
        </p:txBody>
      </p:sp>
      <p:sp>
        <p:nvSpPr>
          <p:cNvPr id="4100" name="スライド番号プレースホルダー 3"/>
          <p:cNvSpPr>
            <a:spLocks noGrp="1"/>
          </p:cNvSpPr>
          <p:nvPr>
            <p:ph type="sldNum" sz="quarter" idx="5"/>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9284" indent="-288186">
              <a:defRPr kumimoji="1">
                <a:solidFill>
                  <a:schemeClr val="tx1"/>
                </a:solidFill>
                <a:latin typeface="Arial" panose="020B0604020202020204" pitchFamily="34" charset="0"/>
                <a:ea typeface="ＭＳ Ｐゴシック" panose="020B0600070205080204" pitchFamily="50" charset="-128"/>
              </a:defRPr>
            </a:lvl2pPr>
            <a:lvl3pPr marL="1152745" indent="-230549">
              <a:defRPr kumimoji="1">
                <a:solidFill>
                  <a:schemeClr val="tx1"/>
                </a:solidFill>
                <a:latin typeface="Arial" panose="020B0604020202020204" pitchFamily="34" charset="0"/>
                <a:ea typeface="ＭＳ Ｐゴシック" panose="020B0600070205080204" pitchFamily="50" charset="-128"/>
              </a:defRPr>
            </a:lvl3pPr>
            <a:lvl4pPr marL="1613842" indent="-230549">
              <a:defRPr kumimoji="1">
                <a:solidFill>
                  <a:schemeClr val="tx1"/>
                </a:solidFill>
                <a:latin typeface="Arial" panose="020B0604020202020204" pitchFamily="34" charset="0"/>
                <a:ea typeface="ＭＳ Ｐゴシック" panose="020B0600070205080204" pitchFamily="50" charset="-128"/>
              </a:defRPr>
            </a:lvl4pPr>
            <a:lvl5pPr marL="2074939" indent="-230549">
              <a:defRPr kumimoji="1">
                <a:solidFill>
                  <a:schemeClr val="tx1"/>
                </a:solidFill>
                <a:latin typeface="Arial" panose="020B0604020202020204" pitchFamily="34" charset="0"/>
                <a:ea typeface="ＭＳ Ｐゴシック" panose="020B0600070205080204" pitchFamily="50" charset="-128"/>
              </a:defRPr>
            </a:lvl5pPr>
            <a:lvl6pPr marL="2536039" indent="-23054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97137" indent="-23054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58234" indent="-23054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19331" indent="-230549"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F05BD85-72DE-4425-8820-76A05E00263C}" type="slidenum">
              <a:rPr lang="en-US" altLang="ja-JP" smtClean="0"/>
              <a:pPr/>
              <a:t>1</a:t>
            </a:fld>
            <a:endParaRPr lang="en-US" altLang="ja-JP" smtClean="0"/>
          </a:p>
        </p:txBody>
      </p:sp>
    </p:spTree>
    <p:extLst>
      <p:ext uri="{BB962C8B-B14F-4D97-AF65-F5344CB8AC3E}">
        <p14:creationId xmlns:p14="http://schemas.microsoft.com/office/powerpoint/2010/main" val="25631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643191-3457-4373-8CE9-897A9F2C1ACF}" type="datetimeFigureOut">
              <a:rPr kumimoji="1" lang="ja-JP" altLang="en-US" smtClean="0"/>
              <a:t>2017/6/26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63372B-9D2A-4A3C-A645-5209352A2E3F}" type="slidenum">
              <a:rPr kumimoji="1" lang="ja-JP" altLang="en-US" smtClean="0"/>
              <a:t>‹#›</a:t>
            </a:fld>
            <a:endParaRPr kumimoji="1" lang="ja-JP" altLang="en-US"/>
          </a:p>
        </p:txBody>
      </p:sp>
    </p:spTree>
    <p:extLst>
      <p:ext uri="{BB962C8B-B14F-4D97-AF65-F5344CB8AC3E}">
        <p14:creationId xmlns:p14="http://schemas.microsoft.com/office/powerpoint/2010/main" val="1426629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643191-3457-4373-8CE9-897A9F2C1ACF}" type="datetimeFigureOut">
              <a:rPr kumimoji="1" lang="ja-JP" altLang="en-US" smtClean="0"/>
              <a:t>2017/6/26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63372B-9D2A-4A3C-A645-5209352A2E3F}" type="slidenum">
              <a:rPr kumimoji="1" lang="ja-JP" altLang="en-US" smtClean="0"/>
              <a:t>‹#›</a:t>
            </a:fld>
            <a:endParaRPr kumimoji="1" lang="ja-JP" altLang="en-US"/>
          </a:p>
        </p:txBody>
      </p:sp>
    </p:spTree>
    <p:extLst>
      <p:ext uri="{BB962C8B-B14F-4D97-AF65-F5344CB8AC3E}">
        <p14:creationId xmlns:p14="http://schemas.microsoft.com/office/powerpoint/2010/main" val="3222936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643191-3457-4373-8CE9-897A9F2C1ACF}" type="datetimeFigureOut">
              <a:rPr kumimoji="1" lang="ja-JP" altLang="en-US" smtClean="0"/>
              <a:t>2017/6/26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63372B-9D2A-4A3C-A645-5209352A2E3F}" type="slidenum">
              <a:rPr kumimoji="1" lang="ja-JP" altLang="en-US" smtClean="0"/>
              <a:t>‹#›</a:t>
            </a:fld>
            <a:endParaRPr kumimoji="1" lang="ja-JP" altLang="en-US"/>
          </a:p>
        </p:txBody>
      </p:sp>
    </p:spTree>
    <p:extLst>
      <p:ext uri="{BB962C8B-B14F-4D97-AF65-F5344CB8AC3E}">
        <p14:creationId xmlns:p14="http://schemas.microsoft.com/office/powerpoint/2010/main" val="416151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643191-3457-4373-8CE9-897A9F2C1ACF}" type="datetimeFigureOut">
              <a:rPr kumimoji="1" lang="ja-JP" altLang="en-US" smtClean="0"/>
              <a:t>2017/6/26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63372B-9D2A-4A3C-A645-5209352A2E3F}" type="slidenum">
              <a:rPr kumimoji="1" lang="ja-JP" altLang="en-US" smtClean="0"/>
              <a:t>‹#›</a:t>
            </a:fld>
            <a:endParaRPr kumimoji="1" lang="ja-JP" altLang="en-US"/>
          </a:p>
        </p:txBody>
      </p:sp>
    </p:spTree>
    <p:extLst>
      <p:ext uri="{BB962C8B-B14F-4D97-AF65-F5344CB8AC3E}">
        <p14:creationId xmlns:p14="http://schemas.microsoft.com/office/powerpoint/2010/main" val="415622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643191-3457-4373-8CE9-897A9F2C1ACF}" type="datetimeFigureOut">
              <a:rPr kumimoji="1" lang="ja-JP" altLang="en-US" smtClean="0"/>
              <a:t>2017/6/26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63372B-9D2A-4A3C-A645-5209352A2E3F}" type="slidenum">
              <a:rPr kumimoji="1" lang="ja-JP" altLang="en-US" smtClean="0"/>
              <a:t>‹#›</a:t>
            </a:fld>
            <a:endParaRPr kumimoji="1" lang="ja-JP" altLang="en-US"/>
          </a:p>
        </p:txBody>
      </p:sp>
    </p:spTree>
    <p:extLst>
      <p:ext uri="{BB962C8B-B14F-4D97-AF65-F5344CB8AC3E}">
        <p14:creationId xmlns:p14="http://schemas.microsoft.com/office/powerpoint/2010/main" val="963971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643191-3457-4373-8CE9-897A9F2C1ACF}" type="datetimeFigureOut">
              <a:rPr kumimoji="1" lang="ja-JP" altLang="en-US" smtClean="0"/>
              <a:t>2017/6/26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63372B-9D2A-4A3C-A645-5209352A2E3F}" type="slidenum">
              <a:rPr kumimoji="1" lang="ja-JP" altLang="en-US" smtClean="0"/>
              <a:t>‹#›</a:t>
            </a:fld>
            <a:endParaRPr kumimoji="1" lang="ja-JP" altLang="en-US"/>
          </a:p>
        </p:txBody>
      </p:sp>
    </p:spTree>
    <p:extLst>
      <p:ext uri="{BB962C8B-B14F-4D97-AF65-F5344CB8AC3E}">
        <p14:creationId xmlns:p14="http://schemas.microsoft.com/office/powerpoint/2010/main" val="1940594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643191-3457-4373-8CE9-897A9F2C1ACF}" type="datetimeFigureOut">
              <a:rPr kumimoji="1" lang="ja-JP" altLang="en-US" smtClean="0"/>
              <a:t>2017/6/26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63372B-9D2A-4A3C-A645-5209352A2E3F}" type="slidenum">
              <a:rPr kumimoji="1" lang="ja-JP" altLang="en-US" smtClean="0"/>
              <a:t>‹#›</a:t>
            </a:fld>
            <a:endParaRPr kumimoji="1" lang="ja-JP" altLang="en-US"/>
          </a:p>
        </p:txBody>
      </p:sp>
    </p:spTree>
    <p:extLst>
      <p:ext uri="{BB962C8B-B14F-4D97-AF65-F5344CB8AC3E}">
        <p14:creationId xmlns:p14="http://schemas.microsoft.com/office/powerpoint/2010/main" val="2642227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643191-3457-4373-8CE9-897A9F2C1ACF}" type="datetimeFigureOut">
              <a:rPr kumimoji="1" lang="ja-JP" altLang="en-US" smtClean="0"/>
              <a:t>2017/6/26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63372B-9D2A-4A3C-A645-5209352A2E3F}" type="slidenum">
              <a:rPr kumimoji="1" lang="ja-JP" altLang="en-US" smtClean="0"/>
              <a:t>‹#›</a:t>
            </a:fld>
            <a:endParaRPr kumimoji="1" lang="ja-JP" altLang="en-US"/>
          </a:p>
        </p:txBody>
      </p:sp>
    </p:spTree>
    <p:extLst>
      <p:ext uri="{BB962C8B-B14F-4D97-AF65-F5344CB8AC3E}">
        <p14:creationId xmlns:p14="http://schemas.microsoft.com/office/powerpoint/2010/main" val="2508186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643191-3457-4373-8CE9-897A9F2C1ACF}" type="datetimeFigureOut">
              <a:rPr kumimoji="1" lang="ja-JP" altLang="en-US" smtClean="0"/>
              <a:t>2017/6/26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63372B-9D2A-4A3C-A645-5209352A2E3F}" type="slidenum">
              <a:rPr kumimoji="1" lang="ja-JP" altLang="en-US" smtClean="0"/>
              <a:t>‹#›</a:t>
            </a:fld>
            <a:endParaRPr kumimoji="1" lang="ja-JP" altLang="en-US"/>
          </a:p>
        </p:txBody>
      </p:sp>
    </p:spTree>
    <p:extLst>
      <p:ext uri="{BB962C8B-B14F-4D97-AF65-F5344CB8AC3E}">
        <p14:creationId xmlns:p14="http://schemas.microsoft.com/office/powerpoint/2010/main" val="129286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643191-3457-4373-8CE9-897A9F2C1ACF}" type="datetimeFigureOut">
              <a:rPr kumimoji="1" lang="ja-JP" altLang="en-US" smtClean="0"/>
              <a:t>2017/6/26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63372B-9D2A-4A3C-A645-5209352A2E3F}" type="slidenum">
              <a:rPr kumimoji="1" lang="ja-JP" altLang="en-US" smtClean="0"/>
              <a:t>‹#›</a:t>
            </a:fld>
            <a:endParaRPr kumimoji="1" lang="ja-JP" altLang="en-US"/>
          </a:p>
        </p:txBody>
      </p:sp>
    </p:spTree>
    <p:extLst>
      <p:ext uri="{BB962C8B-B14F-4D97-AF65-F5344CB8AC3E}">
        <p14:creationId xmlns:p14="http://schemas.microsoft.com/office/powerpoint/2010/main" val="735957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643191-3457-4373-8CE9-897A9F2C1ACF}" type="datetimeFigureOut">
              <a:rPr kumimoji="1" lang="ja-JP" altLang="en-US" smtClean="0"/>
              <a:t>2017/6/26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63372B-9D2A-4A3C-A645-5209352A2E3F}" type="slidenum">
              <a:rPr kumimoji="1" lang="ja-JP" altLang="en-US" smtClean="0"/>
              <a:t>‹#›</a:t>
            </a:fld>
            <a:endParaRPr kumimoji="1" lang="ja-JP" altLang="en-US"/>
          </a:p>
        </p:txBody>
      </p:sp>
    </p:spTree>
    <p:extLst>
      <p:ext uri="{BB962C8B-B14F-4D97-AF65-F5344CB8AC3E}">
        <p14:creationId xmlns:p14="http://schemas.microsoft.com/office/powerpoint/2010/main" val="2544244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9643191-3457-4373-8CE9-897A9F2C1ACF}" type="datetimeFigureOut">
              <a:rPr kumimoji="1" lang="ja-JP" altLang="en-US" smtClean="0"/>
              <a:t>2017/6/26</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D63372B-9D2A-4A3C-A645-5209352A2E3F}" type="slidenum">
              <a:rPr kumimoji="1" lang="ja-JP" altLang="en-US" smtClean="0"/>
              <a:t>‹#›</a:t>
            </a:fld>
            <a:endParaRPr kumimoji="1" lang="ja-JP" altLang="en-US"/>
          </a:p>
        </p:txBody>
      </p:sp>
    </p:spTree>
    <p:extLst>
      <p:ext uri="{BB962C8B-B14F-4D97-AF65-F5344CB8AC3E}">
        <p14:creationId xmlns:p14="http://schemas.microsoft.com/office/powerpoint/2010/main" val="1346177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図 79"/>
          <p:cNvPicPr>
            <a:picLocks noChangeAspect="1"/>
          </p:cNvPicPr>
          <p:nvPr/>
        </p:nvPicPr>
        <p:blipFill>
          <a:blip r:embed="rId3"/>
          <a:stretch>
            <a:fillRect/>
          </a:stretch>
        </p:blipFill>
        <p:spPr>
          <a:xfrm>
            <a:off x="135308" y="6364296"/>
            <a:ext cx="2388182" cy="2013819"/>
          </a:xfrm>
          <a:prstGeom prst="rect">
            <a:avLst/>
          </a:prstGeom>
        </p:spPr>
      </p:pic>
      <p:sp>
        <p:nvSpPr>
          <p:cNvPr id="53" name="角丸四角形 52"/>
          <p:cNvSpPr/>
          <p:nvPr/>
        </p:nvSpPr>
        <p:spPr>
          <a:xfrm>
            <a:off x="26777" y="285511"/>
            <a:ext cx="6794996" cy="770020"/>
          </a:xfrm>
          <a:prstGeom prst="roundRect">
            <a:avLst>
              <a:gd name="adj" fmla="val 3307"/>
            </a:avLst>
          </a:prstGeom>
          <a:solidFill>
            <a:schemeClr val="accent6"/>
          </a:solidFill>
          <a:ln>
            <a:solidFill>
              <a:schemeClr val="accent2">
                <a:lumMod val="50000"/>
              </a:schemeClr>
            </a:solidFill>
          </a:ln>
          <a:scene3d>
            <a:camera prst="orthographicFront"/>
            <a:lightRig rig="threePt" dir="t"/>
          </a:scene3d>
          <a:sp3d>
            <a:bevelT prst="relaxedInset"/>
          </a:sp3d>
        </p:spPr>
        <p:style>
          <a:lnRef idx="1">
            <a:schemeClr val="accent2"/>
          </a:lnRef>
          <a:fillRef idx="3">
            <a:schemeClr val="accent2"/>
          </a:fillRef>
          <a:effectRef idx="2">
            <a:schemeClr val="accent2"/>
          </a:effectRef>
          <a:fontRef idx="minor">
            <a:schemeClr val="lt1"/>
          </a:fontRef>
        </p:style>
        <p:txBody>
          <a:bodyPr lIns="85204" tIns="42602" rIns="85204" bIns="42602" rtlCol="0" anchor="ctr"/>
          <a:lstStyle/>
          <a:p>
            <a:pPr algn="ctr"/>
            <a:endParaRPr kumimoji="1" lang="ja-JP" altLang="en-US"/>
          </a:p>
        </p:txBody>
      </p:sp>
      <p:sp>
        <p:nvSpPr>
          <p:cNvPr id="135" name="正方形/長方形 134"/>
          <p:cNvSpPr/>
          <p:nvPr/>
        </p:nvSpPr>
        <p:spPr>
          <a:xfrm>
            <a:off x="187471" y="632181"/>
            <a:ext cx="6444965" cy="372293"/>
          </a:xfrm>
          <a:prstGeom prst="rect">
            <a:avLst/>
          </a:prstGeom>
          <a:noFill/>
        </p:spPr>
        <p:txBody>
          <a:bodyPr wrap="none" lIns="85204" tIns="42602" rIns="85204" bIns="42602" numCol="1">
            <a:prstTxWarp prst="textPlain">
              <a:avLst/>
            </a:prstTxWarp>
            <a:spAutoFit/>
          </a:bodyPr>
          <a:lstStyle/>
          <a:p>
            <a:pPr algn="ctr"/>
            <a:r>
              <a:rPr lang="ja-JP" altLang="en-US" sz="3400" b="1" dirty="0" smtClean="0">
                <a:ln w="19050">
                  <a:solidFill>
                    <a:schemeClr val="accent2">
                      <a:lumMod val="50000"/>
                    </a:schemeClr>
                  </a:solidFill>
                  <a:prstDash val="solid"/>
                </a:ln>
                <a:solidFill>
                  <a:srgbClr val="FFFFFF"/>
                </a:solidFill>
                <a:effectLst>
                  <a:outerShdw blurRad="38100" dist="22860" dir="5400000" algn="tl" rotWithShape="0">
                    <a:srgbClr val="000000">
                      <a:alpha val="30000"/>
                    </a:srgbClr>
                  </a:outerShdw>
                </a:effectLst>
                <a:latin typeface="HGP創英角ｺﾞｼｯｸUB" panose="020B0900000000000000" pitchFamily="50" charset="-128"/>
                <a:ea typeface="HGP創英角ｺﾞｼｯｸUB" panose="020B0900000000000000" pitchFamily="50" charset="-128"/>
              </a:rPr>
              <a:t>土砂災害特別警戒区域内の被災住宅再建支援について</a:t>
            </a:r>
            <a:endParaRPr lang="ja-JP" altLang="en-US" sz="3400" b="1" dirty="0">
              <a:ln w="19050">
                <a:solidFill>
                  <a:schemeClr val="accent2">
                    <a:lumMod val="50000"/>
                  </a:schemeClr>
                </a:solidFill>
                <a:prstDash val="solid"/>
              </a:ln>
              <a:solidFill>
                <a:srgbClr val="FFFFFF"/>
              </a:solidFill>
              <a:effectLst>
                <a:outerShdw blurRad="38100" dist="22860" dir="5400000" algn="tl" rotWithShape="0">
                  <a:srgbClr val="000000">
                    <a:alpha val="30000"/>
                  </a:srgbClr>
                </a:outerShdw>
              </a:effectLst>
              <a:latin typeface="HGP創英角ｺﾞｼｯｸUB" panose="020B0900000000000000" pitchFamily="50" charset="-128"/>
              <a:ea typeface="HGP創英角ｺﾞｼｯｸUB" panose="020B0900000000000000" pitchFamily="50" charset="-128"/>
            </a:endParaRPr>
          </a:p>
        </p:txBody>
      </p:sp>
      <p:sp>
        <p:nvSpPr>
          <p:cNvPr id="197" name="テキスト ボックス 196"/>
          <p:cNvSpPr txBox="1"/>
          <p:nvPr/>
        </p:nvSpPr>
        <p:spPr>
          <a:xfrm>
            <a:off x="46931" y="1113680"/>
            <a:ext cx="6792018" cy="400110"/>
          </a:xfrm>
          <a:prstGeom prst="rect">
            <a:avLst/>
          </a:prstGeom>
          <a:noFill/>
        </p:spPr>
        <p:txBody>
          <a:bodyPr wrap="square" lIns="33545" tIns="0" rIns="33545" bIns="0" rtlCol="0">
            <a:spAutoFit/>
          </a:bodyPr>
          <a:lstStyle/>
          <a:p>
            <a:r>
              <a:rPr lang="ja-JP" altLang="en-US" sz="1300"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土砂災害特別警戒区域（レッドゾーン）内に居住する方々へ、安全な区域へ移転される</a:t>
            </a:r>
            <a:endParaRPr lang="en-US" altLang="ja-JP" sz="13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300" dirty="0">
                <a:solidFill>
                  <a:prstClr val="black"/>
                </a:solidFill>
                <a:latin typeface="HG丸ｺﾞｼｯｸM-PRO" panose="020F0600000000000000" pitchFamily="50" charset="-128"/>
                <a:ea typeface="HG丸ｺﾞｼｯｸM-PRO" panose="020F0600000000000000" pitchFamily="50" charset="-128"/>
              </a:rPr>
              <a:t>　</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際の費用の一部を平成</a:t>
            </a:r>
            <a:r>
              <a:rPr lang="en-US" altLang="ja-JP" sz="1300" dirty="0" smtClean="0">
                <a:solidFill>
                  <a:prstClr val="black"/>
                </a:solidFill>
                <a:latin typeface="HG丸ｺﾞｼｯｸM-PRO" panose="020F0600000000000000" pitchFamily="50" charset="-128"/>
                <a:ea typeface="HG丸ｺﾞｼｯｸM-PRO" panose="020F0600000000000000" pitchFamily="50" charset="-128"/>
              </a:rPr>
              <a:t>27</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年度から支援しています（土砂災害危険住宅移転促進事業）。</a:t>
            </a:r>
            <a:endParaRPr lang="ja-JP" altLang="en-US"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31" name="テキスト ボックス 230"/>
          <p:cNvSpPr txBox="1"/>
          <p:nvPr/>
        </p:nvSpPr>
        <p:spPr>
          <a:xfrm>
            <a:off x="12320841" y="5060128"/>
            <a:ext cx="1209547" cy="1792877"/>
          </a:xfrm>
          <a:prstGeom prst="rect">
            <a:avLst/>
          </a:prstGeom>
          <a:noFill/>
        </p:spPr>
        <p:txBody>
          <a:bodyPr wrap="square" lIns="33545" tIns="33545" rIns="33545" bIns="33545" rtlCol="0">
            <a:spAutoFit/>
          </a:bodyPr>
          <a:lstStyle/>
          <a:p>
            <a:pPr marL="85795" indent="-85795"/>
            <a:r>
              <a:rPr lang="en-US" altLang="ja-JP" sz="800" b="1" dirty="0">
                <a:solidFill>
                  <a:prstClr val="black"/>
                </a:solidFill>
                <a:latin typeface="AR丸ゴシック体M" panose="020F0609000000000000" pitchFamily="49" charset="-128"/>
                <a:ea typeface="AR丸ゴシック体M" panose="020F0609000000000000" pitchFamily="49" charset="-128"/>
              </a:rPr>
              <a:t>〔</a:t>
            </a:r>
            <a:r>
              <a:rPr lang="ja-JP" altLang="en-US" sz="800" b="1" dirty="0">
                <a:solidFill>
                  <a:prstClr val="black"/>
                </a:solidFill>
                <a:latin typeface="AR丸ゴシック体M" panose="020F0609000000000000" pitchFamily="49" charset="-128"/>
                <a:ea typeface="AR丸ゴシック体M" panose="020F0609000000000000" pitchFamily="49" charset="-128"/>
              </a:rPr>
              <a:t>学校</a:t>
            </a:r>
            <a:r>
              <a:rPr lang="en-US" altLang="ja-JP" sz="800" b="1" dirty="0">
                <a:solidFill>
                  <a:prstClr val="black"/>
                </a:solidFill>
                <a:latin typeface="AR丸ゴシック体M" panose="020F0609000000000000" pitchFamily="49" charset="-128"/>
                <a:ea typeface="AR丸ゴシック体M" panose="020F0609000000000000" pitchFamily="49" charset="-128"/>
              </a:rPr>
              <a:t>〕</a:t>
            </a:r>
          </a:p>
          <a:p>
            <a:pPr marL="85795" indent="-85795"/>
            <a:r>
              <a:rPr lang="ja-JP" altLang="en-US" sz="800" dirty="0">
                <a:solidFill>
                  <a:prstClr val="black"/>
                </a:solidFill>
                <a:latin typeface="AR丸ゴシック体M" panose="020F0609000000000000" pitchFamily="49" charset="-128"/>
                <a:ea typeface="AR丸ゴシック体M" panose="020F0609000000000000" pitchFamily="49" charset="-128"/>
              </a:rPr>
              <a:t>　・特別支援学校</a:t>
            </a:r>
            <a:endParaRPr lang="en-US" altLang="ja-JP" sz="800" dirty="0">
              <a:solidFill>
                <a:prstClr val="black"/>
              </a:solidFill>
              <a:latin typeface="AR丸ゴシック体M" panose="020F0609000000000000" pitchFamily="49" charset="-128"/>
              <a:ea typeface="AR丸ゴシック体M" panose="020F0609000000000000" pitchFamily="49" charset="-128"/>
            </a:endParaRPr>
          </a:p>
          <a:p>
            <a:pPr marL="85795" indent="-85795"/>
            <a:r>
              <a:rPr lang="ja-JP" altLang="en-US" sz="800" dirty="0">
                <a:solidFill>
                  <a:prstClr val="black"/>
                </a:solidFill>
                <a:latin typeface="AR丸ゴシック体M" panose="020F0609000000000000" pitchFamily="49" charset="-128"/>
                <a:ea typeface="AR丸ゴシック体M" panose="020F0609000000000000" pitchFamily="49" charset="-128"/>
              </a:rPr>
              <a:t>　・幼稚園</a:t>
            </a:r>
            <a:endParaRPr lang="en-US" altLang="ja-JP" sz="800" dirty="0">
              <a:solidFill>
                <a:prstClr val="black"/>
              </a:solidFill>
              <a:latin typeface="AR丸ゴシック体M" panose="020F0609000000000000" pitchFamily="49" charset="-128"/>
              <a:ea typeface="AR丸ゴシック体M" panose="020F0609000000000000" pitchFamily="49" charset="-128"/>
            </a:endParaRPr>
          </a:p>
          <a:p>
            <a:pPr marL="85795" indent="-85795"/>
            <a:r>
              <a:rPr lang="ja-JP" altLang="en-US" sz="800" dirty="0">
                <a:solidFill>
                  <a:prstClr val="black"/>
                </a:solidFill>
                <a:latin typeface="AR丸ゴシック体M" panose="020F0609000000000000" pitchFamily="49" charset="-128"/>
                <a:ea typeface="AR丸ゴシック体M" panose="020F0609000000000000" pitchFamily="49" charset="-128"/>
              </a:rPr>
              <a:t>　・小学校</a:t>
            </a:r>
            <a:endParaRPr lang="en-US" altLang="ja-JP" sz="800" dirty="0">
              <a:solidFill>
                <a:prstClr val="black"/>
              </a:solidFill>
              <a:latin typeface="AR丸ゴシック体M" panose="020F0609000000000000" pitchFamily="49" charset="-128"/>
              <a:ea typeface="AR丸ゴシック体M" panose="020F0609000000000000" pitchFamily="49" charset="-128"/>
            </a:endParaRPr>
          </a:p>
          <a:p>
            <a:pPr marL="85795" indent="-85795"/>
            <a:r>
              <a:rPr lang="ja-JP" altLang="en-US" sz="800" dirty="0">
                <a:solidFill>
                  <a:prstClr val="black"/>
                </a:solidFill>
                <a:latin typeface="AR丸ゴシック体M" panose="020F0609000000000000" pitchFamily="49" charset="-128"/>
                <a:ea typeface="AR丸ゴシック体M" panose="020F0609000000000000" pitchFamily="49" charset="-128"/>
              </a:rPr>
              <a:t>　・中学校</a:t>
            </a:r>
            <a:endParaRPr lang="en-US" altLang="ja-JP" sz="800" dirty="0">
              <a:solidFill>
                <a:prstClr val="black"/>
              </a:solidFill>
              <a:latin typeface="AR丸ゴシック体M" panose="020F0609000000000000" pitchFamily="49" charset="-128"/>
              <a:ea typeface="AR丸ゴシック体M" panose="020F0609000000000000" pitchFamily="49" charset="-128"/>
            </a:endParaRPr>
          </a:p>
          <a:p>
            <a:pPr marL="85795" indent="-85795"/>
            <a:r>
              <a:rPr lang="ja-JP" altLang="en-US" sz="800" dirty="0">
                <a:solidFill>
                  <a:prstClr val="black"/>
                </a:solidFill>
                <a:latin typeface="AR丸ゴシック体M" panose="020F0609000000000000" pitchFamily="49" charset="-128"/>
                <a:ea typeface="AR丸ゴシック体M" panose="020F0609000000000000" pitchFamily="49" charset="-128"/>
              </a:rPr>
              <a:t>　・義務教育学校</a:t>
            </a:r>
            <a:endParaRPr lang="en-US" altLang="ja-JP" sz="800" dirty="0">
              <a:solidFill>
                <a:prstClr val="black"/>
              </a:solidFill>
              <a:latin typeface="AR丸ゴシック体M" panose="020F0609000000000000" pitchFamily="49" charset="-128"/>
              <a:ea typeface="AR丸ゴシック体M" panose="020F0609000000000000" pitchFamily="49" charset="-128"/>
            </a:endParaRPr>
          </a:p>
          <a:p>
            <a:pPr marL="85795" indent="-85795"/>
            <a:r>
              <a:rPr lang="ja-JP" altLang="en-US" sz="800" dirty="0">
                <a:solidFill>
                  <a:prstClr val="black"/>
                </a:solidFill>
                <a:latin typeface="AR丸ゴシック体M" panose="020F0609000000000000" pitchFamily="49" charset="-128"/>
                <a:ea typeface="AR丸ゴシック体M" panose="020F0609000000000000" pitchFamily="49" charset="-128"/>
              </a:rPr>
              <a:t>　・高等学校</a:t>
            </a:r>
            <a:endParaRPr lang="en-US" altLang="ja-JP" sz="800" dirty="0">
              <a:solidFill>
                <a:prstClr val="black"/>
              </a:solidFill>
              <a:latin typeface="AR丸ゴシック体M" panose="020F0609000000000000" pitchFamily="49" charset="-128"/>
              <a:ea typeface="AR丸ゴシック体M" panose="020F0609000000000000" pitchFamily="49" charset="-128"/>
            </a:endParaRPr>
          </a:p>
          <a:p>
            <a:pPr marL="85795" indent="-85795"/>
            <a:r>
              <a:rPr lang="ja-JP" altLang="en-US" sz="800" dirty="0">
                <a:solidFill>
                  <a:prstClr val="black"/>
                </a:solidFill>
                <a:latin typeface="AR丸ゴシック体M" panose="020F0609000000000000" pitchFamily="49" charset="-128"/>
                <a:ea typeface="AR丸ゴシック体M" panose="020F0609000000000000" pitchFamily="49" charset="-128"/>
              </a:rPr>
              <a:t>　・中等教育学校</a:t>
            </a:r>
            <a:endParaRPr lang="en-US" altLang="ja-JP" sz="800" dirty="0">
              <a:solidFill>
                <a:prstClr val="black"/>
              </a:solidFill>
              <a:latin typeface="AR丸ゴシック体M" panose="020F0609000000000000" pitchFamily="49" charset="-128"/>
              <a:ea typeface="AR丸ゴシック体M" panose="020F0609000000000000" pitchFamily="49" charset="-128"/>
            </a:endParaRPr>
          </a:p>
          <a:p>
            <a:pPr marL="85795" indent="-85795"/>
            <a:r>
              <a:rPr lang="ja-JP" altLang="en-US" sz="800" dirty="0">
                <a:solidFill>
                  <a:prstClr val="black"/>
                </a:solidFill>
                <a:latin typeface="AR丸ゴシック体M" panose="020F0609000000000000" pitchFamily="49" charset="-128"/>
                <a:ea typeface="AR丸ゴシック体M" panose="020F0609000000000000" pitchFamily="49" charset="-128"/>
              </a:rPr>
              <a:t>　・高等専門学校　等</a:t>
            </a:r>
            <a:endParaRPr lang="en-US" altLang="ja-JP" sz="800" dirty="0">
              <a:solidFill>
                <a:prstClr val="black"/>
              </a:solidFill>
              <a:latin typeface="AR丸ゴシック体M" panose="020F0609000000000000" pitchFamily="49" charset="-128"/>
              <a:ea typeface="AR丸ゴシック体M" panose="020F0609000000000000" pitchFamily="49" charset="-128"/>
            </a:endParaRPr>
          </a:p>
          <a:p>
            <a:pPr marL="85795" indent="-85795"/>
            <a:endParaRPr lang="en-US" altLang="ja-JP" sz="800" dirty="0">
              <a:solidFill>
                <a:prstClr val="black"/>
              </a:solidFill>
              <a:latin typeface="AR丸ゴシック体M" panose="020F0609000000000000" pitchFamily="49" charset="-128"/>
              <a:ea typeface="AR丸ゴシック体M" panose="020F0609000000000000" pitchFamily="49" charset="-128"/>
            </a:endParaRPr>
          </a:p>
          <a:p>
            <a:pPr marL="85795" indent="-85795"/>
            <a:r>
              <a:rPr lang="en-US" altLang="ja-JP" sz="800" b="1" dirty="0">
                <a:solidFill>
                  <a:prstClr val="black"/>
                </a:solidFill>
                <a:latin typeface="AR丸ゴシック体M" panose="020F0609000000000000" pitchFamily="49" charset="-128"/>
                <a:ea typeface="AR丸ゴシック体M" panose="020F0609000000000000" pitchFamily="49" charset="-128"/>
              </a:rPr>
              <a:t>〔</a:t>
            </a:r>
            <a:r>
              <a:rPr lang="ja-JP" altLang="en-US" sz="800" b="1" dirty="0">
                <a:solidFill>
                  <a:prstClr val="black"/>
                </a:solidFill>
                <a:latin typeface="AR丸ゴシック体M" panose="020F0609000000000000" pitchFamily="49" charset="-128"/>
                <a:ea typeface="AR丸ゴシック体M" panose="020F0609000000000000" pitchFamily="49" charset="-128"/>
              </a:rPr>
              <a:t>医療施設</a:t>
            </a:r>
            <a:r>
              <a:rPr lang="en-US" altLang="ja-JP" sz="800" b="1" dirty="0">
                <a:solidFill>
                  <a:prstClr val="black"/>
                </a:solidFill>
                <a:latin typeface="AR丸ゴシック体M" panose="020F0609000000000000" pitchFamily="49" charset="-128"/>
                <a:ea typeface="AR丸ゴシック体M" panose="020F0609000000000000" pitchFamily="49" charset="-128"/>
              </a:rPr>
              <a:t>〕</a:t>
            </a:r>
          </a:p>
          <a:p>
            <a:pPr marL="85795" indent="-85795"/>
            <a:r>
              <a:rPr lang="ja-JP" altLang="en-US" sz="800" dirty="0">
                <a:solidFill>
                  <a:prstClr val="black"/>
                </a:solidFill>
                <a:latin typeface="AR丸ゴシック体M" panose="020F0609000000000000" pitchFamily="49" charset="-128"/>
                <a:ea typeface="AR丸ゴシック体M" panose="020F0609000000000000" pitchFamily="49" charset="-128"/>
              </a:rPr>
              <a:t>　・病院</a:t>
            </a:r>
            <a:endParaRPr lang="en-US" altLang="ja-JP" sz="800" dirty="0">
              <a:solidFill>
                <a:prstClr val="black"/>
              </a:solidFill>
              <a:latin typeface="AR丸ゴシック体M" panose="020F0609000000000000" pitchFamily="49" charset="-128"/>
              <a:ea typeface="AR丸ゴシック体M" panose="020F0609000000000000" pitchFamily="49" charset="-128"/>
            </a:endParaRPr>
          </a:p>
          <a:p>
            <a:pPr marL="85795" indent="-85795"/>
            <a:r>
              <a:rPr lang="ja-JP" altLang="en-US" sz="800" dirty="0">
                <a:solidFill>
                  <a:prstClr val="black"/>
                </a:solidFill>
                <a:latin typeface="AR丸ゴシック体M" panose="020F0609000000000000" pitchFamily="49" charset="-128"/>
                <a:ea typeface="AR丸ゴシック体M" panose="020F0609000000000000" pitchFamily="49" charset="-128"/>
              </a:rPr>
              <a:t>　・診療所</a:t>
            </a:r>
            <a:endParaRPr lang="en-US" altLang="ja-JP" sz="800" dirty="0">
              <a:solidFill>
                <a:prstClr val="black"/>
              </a:solidFill>
              <a:latin typeface="AR丸ゴシック体M" panose="020F0609000000000000" pitchFamily="49" charset="-128"/>
              <a:ea typeface="AR丸ゴシック体M" panose="020F0609000000000000" pitchFamily="49" charset="-128"/>
            </a:endParaRPr>
          </a:p>
          <a:p>
            <a:pPr marL="85795" indent="-85795"/>
            <a:r>
              <a:rPr lang="ja-JP" altLang="en-US" sz="800" dirty="0">
                <a:solidFill>
                  <a:prstClr val="black"/>
                </a:solidFill>
                <a:latin typeface="AR丸ゴシック体M" panose="020F0609000000000000" pitchFamily="49" charset="-128"/>
                <a:ea typeface="AR丸ゴシック体M" panose="020F0609000000000000" pitchFamily="49" charset="-128"/>
              </a:rPr>
              <a:t>　・助産所　等</a:t>
            </a:r>
            <a:endParaRPr lang="en-US" altLang="ja-JP" sz="800" dirty="0">
              <a:solidFill>
                <a:prstClr val="black"/>
              </a:solidFill>
              <a:latin typeface="AR丸ゴシック体M" panose="020F0609000000000000" pitchFamily="49" charset="-128"/>
              <a:ea typeface="AR丸ゴシック体M" panose="020F0609000000000000" pitchFamily="49" charset="-128"/>
            </a:endParaRPr>
          </a:p>
        </p:txBody>
      </p:sp>
      <p:sp>
        <p:nvSpPr>
          <p:cNvPr id="200" name="角丸四角形 199"/>
          <p:cNvSpPr/>
          <p:nvPr/>
        </p:nvSpPr>
        <p:spPr>
          <a:xfrm>
            <a:off x="719571" y="1557420"/>
            <a:ext cx="6078161" cy="833824"/>
          </a:xfrm>
          <a:prstGeom prst="roundRect">
            <a:avLst/>
          </a:prstGeom>
          <a:solidFill>
            <a:schemeClr val="tx2">
              <a:lumMod val="20000"/>
              <a:lumOff val="80000"/>
            </a:schemeClr>
          </a:solidFill>
          <a:ln w="6350" cap="flat" cmpd="sng" algn="ctr">
            <a:solidFill>
              <a:schemeClr val="tx2">
                <a:lumMod val="60000"/>
                <a:lumOff val="40000"/>
              </a:schemeClr>
            </a:solid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a:endParaRPr kumimoji="0" lang="en-US" altLang="ja-JP" kern="0" dirty="0" smtClean="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201" name="テキスト ボックス 200"/>
          <p:cNvSpPr txBox="1"/>
          <p:nvPr/>
        </p:nvSpPr>
        <p:spPr>
          <a:xfrm>
            <a:off x="974490" y="1585995"/>
            <a:ext cx="5886488" cy="503590"/>
          </a:xfrm>
          <a:prstGeom prst="rect">
            <a:avLst/>
          </a:prstGeom>
          <a:noFill/>
        </p:spPr>
        <p:txBody>
          <a:bodyPr wrap="square" lIns="36000" tIns="36000" rIns="36000" bIns="36000" rtlCol="0">
            <a:spAutoFit/>
          </a:bodyPr>
          <a:lstStyle/>
          <a:p>
            <a:r>
              <a:rPr kumimoji="0" lang="ja-JP" altLang="en-US" sz="1400" b="1" u="sng" kern="0" dirty="0" smtClean="0">
                <a:solidFill>
                  <a:prstClr val="black"/>
                </a:solidFill>
                <a:latin typeface="AR丸ゴシック体M" panose="020F0609000000000000" pitchFamily="49" charset="-128"/>
                <a:ea typeface="AR丸ゴシック体M" panose="020F0609000000000000" pitchFamily="49" charset="-128"/>
              </a:rPr>
              <a:t>熊本地震により被災された方</a:t>
            </a:r>
            <a:r>
              <a:rPr kumimoji="0" lang="ja-JP" altLang="en-US" sz="1400" kern="0" dirty="0" smtClean="0">
                <a:solidFill>
                  <a:prstClr val="black"/>
                </a:solidFill>
                <a:latin typeface="AR丸ゴシック体M" panose="020F0609000000000000" pitchFamily="49" charset="-128"/>
                <a:ea typeface="AR丸ゴシック体M" panose="020F0609000000000000" pitchFamily="49" charset="-128"/>
              </a:rPr>
              <a:t>（被災者生活再建支援制度</a:t>
            </a:r>
            <a:r>
              <a:rPr kumimoji="0" lang="en-US" altLang="ja-JP" sz="1400" kern="0" baseline="30000" dirty="0" smtClean="0">
                <a:solidFill>
                  <a:prstClr val="black"/>
                </a:solidFill>
                <a:latin typeface="AR丸ゴシック体M" panose="020F0609000000000000" pitchFamily="49" charset="-128"/>
                <a:ea typeface="AR丸ゴシック体M" panose="020F0609000000000000" pitchFamily="49" charset="-128"/>
              </a:rPr>
              <a:t>※</a:t>
            </a:r>
            <a:r>
              <a:rPr kumimoji="0" lang="ja-JP" altLang="en-US" sz="1400" kern="0" dirty="0" smtClean="0">
                <a:solidFill>
                  <a:prstClr val="black"/>
                </a:solidFill>
                <a:latin typeface="AR丸ゴシック体M" panose="020F0609000000000000" pitchFamily="49" charset="-128"/>
                <a:ea typeface="AR丸ゴシック体M" panose="020F0609000000000000" pitchFamily="49" charset="-128"/>
              </a:rPr>
              <a:t>の受給対象者）へも支援対象を広げました。</a:t>
            </a:r>
            <a:endParaRPr kumimoji="0" lang="en-US" altLang="ja-JP" sz="1400" kern="0" dirty="0">
              <a:solidFill>
                <a:prstClr val="black"/>
              </a:solidFill>
              <a:latin typeface="AR丸ゴシック体M" panose="020F0609000000000000" pitchFamily="49" charset="-128"/>
              <a:ea typeface="AR丸ゴシック体M" panose="020F0609000000000000" pitchFamily="49" charset="-128"/>
            </a:endParaRPr>
          </a:p>
        </p:txBody>
      </p:sp>
      <p:sp>
        <p:nvSpPr>
          <p:cNvPr id="202" name="テキスト ボックス 201"/>
          <p:cNvSpPr txBox="1"/>
          <p:nvPr/>
        </p:nvSpPr>
        <p:spPr>
          <a:xfrm>
            <a:off x="984531" y="2062448"/>
            <a:ext cx="5628884" cy="349702"/>
          </a:xfrm>
          <a:prstGeom prst="rect">
            <a:avLst/>
          </a:prstGeom>
          <a:noFill/>
        </p:spPr>
        <p:txBody>
          <a:bodyPr wrap="square" lIns="36000" tIns="36000" rIns="36000" bIns="36000" rtlCol="0">
            <a:spAutoFit/>
          </a:bodyPr>
          <a:lstStyle/>
          <a:p>
            <a:r>
              <a:rPr kumimoji="0" lang="en-US" altLang="ja-JP" sz="900" kern="0" dirty="0">
                <a:solidFill>
                  <a:prstClr val="black"/>
                </a:solidFill>
                <a:latin typeface="AR丸ゴシック体M" panose="020F0609000000000000" pitchFamily="49" charset="-128"/>
                <a:ea typeface="AR丸ゴシック体M" panose="020F0609000000000000" pitchFamily="49" charset="-128"/>
              </a:rPr>
              <a:t>※</a:t>
            </a:r>
            <a:r>
              <a:rPr kumimoji="0" lang="ja-JP" altLang="en-US" sz="900" kern="0" dirty="0">
                <a:solidFill>
                  <a:prstClr val="black"/>
                </a:solidFill>
                <a:latin typeface="AR丸ゴシック体M" panose="020F0609000000000000" pitchFamily="49" charset="-128"/>
                <a:ea typeface="AR丸ゴシック体M" panose="020F0609000000000000" pitchFamily="49" charset="-128"/>
              </a:rPr>
              <a:t> </a:t>
            </a:r>
            <a:r>
              <a:rPr kumimoji="0" lang="ja-JP" altLang="en-US" sz="900" kern="0" dirty="0" smtClean="0">
                <a:solidFill>
                  <a:prstClr val="black"/>
                </a:solidFill>
                <a:latin typeface="AR丸ゴシック体M" panose="020F0609000000000000" pitchFamily="49" charset="-128"/>
                <a:ea typeface="AR丸ゴシック体M" panose="020F0609000000000000" pitchFamily="49" charset="-128"/>
              </a:rPr>
              <a:t>被災者生活再建支援法に基づき、自然災害により居住する住宅が全壊するなど生活基盤に著しい被害を</a:t>
            </a:r>
            <a:endParaRPr kumimoji="0" lang="en-US" altLang="ja-JP" sz="900" kern="0" dirty="0" smtClean="0">
              <a:solidFill>
                <a:prstClr val="black"/>
              </a:solidFill>
              <a:latin typeface="AR丸ゴシック体M" panose="020F0609000000000000" pitchFamily="49" charset="-128"/>
              <a:ea typeface="AR丸ゴシック体M" panose="020F0609000000000000" pitchFamily="49" charset="-128"/>
            </a:endParaRPr>
          </a:p>
          <a:p>
            <a:r>
              <a:rPr kumimoji="0" lang="ja-JP" altLang="en-US" sz="900" kern="0" dirty="0">
                <a:solidFill>
                  <a:prstClr val="black"/>
                </a:solidFill>
                <a:latin typeface="AR丸ゴシック体M" panose="020F0609000000000000" pitchFamily="49" charset="-128"/>
                <a:ea typeface="AR丸ゴシック体M" panose="020F0609000000000000" pitchFamily="49" charset="-128"/>
              </a:rPr>
              <a:t>　 </a:t>
            </a:r>
            <a:r>
              <a:rPr kumimoji="0" lang="ja-JP" altLang="en-US" sz="900" kern="0" dirty="0" smtClean="0">
                <a:solidFill>
                  <a:prstClr val="black"/>
                </a:solidFill>
                <a:latin typeface="AR丸ゴシック体M" panose="020F0609000000000000" pitchFamily="49" charset="-128"/>
                <a:ea typeface="AR丸ゴシック体M" panose="020F0609000000000000" pitchFamily="49" charset="-128"/>
              </a:rPr>
              <a:t>受けた世帯に対し、被災者生活再建支援金を支給し、生活の再建を支援する</a:t>
            </a:r>
            <a:r>
              <a:rPr kumimoji="0" lang="ja-JP" altLang="en-US" sz="900" kern="0" dirty="0">
                <a:solidFill>
                  <a:prstClr val="black"/>
                </a:solidFill>
                <a:latin typeface="AR丸ゴシック体M" panose="020F0609000000000000" pitchFamily="49" charset="-128"/>
                <a:ea typeface="AR丸ゴシック体M" panose="020F0609000000000000" pitchFamily="49" charset="-128"/>
              </a:rPr>
              <a:t>制度</a:t>
            </a:r>
          </a:p>
        </p:txBody>
      </p:sp>
      <p:grpSp>
        <p:nvGrpSpPr>
          <p:cNvPr id="4" name="グループ化 3"/>
          <p:cNvGrpSpPr/>
          <p:nvPr/>
        </p:nvGrpSpPr>
        <p:grpSpPr>
          <a:xfrm>
            <a:off x="79063" y="1589641"/>
            <a:ext cx="863243" cy="794431"/>
            <a:chOff x="71887" y="4876211"/>
            <a:chExt cx="863243" cy="794431"/>
          </a:xfrm>
        </p:grpSpPr>
        <p:sp>
          <p:nvSpPr>
            <p:cNvPr id="203" name="円/楕円 202"/>
            <p:cNvSpPr/>
            <p:nvPr/>
          </p:nvSpPr>
          <p:spPr>
            <a:xfrm>
              <a:off x="71887" y="4876211"/>
              <a:ext cx="836833" cy="794431"/>
            </a:xfrm>
            <a:prstGeom prst="ellipse">
              <a:avLst/>
            </a:prstGeom>
            <a:solidFill>
              <a:schemeClr val="bg1"/>
            </a:solidFill>
            <a:ln w="101600" cap="flat" cmpd="thickThin" algn="ctr">
              <a:solidFill>
                <a:schemeClr val="accent5"/>
              </a:solidFill>
              <a:prstDash val="solid"/>
              <a:miter lim="800000"/>
            </a:ln>
            <a:effectLst/>
          </p:spPr>
          <p:txBody>
            <a:bodyPr rtlCol="0" anchor="ctr"/>
            <a:lstStyle/>
            <a:p>
              <a:pPr algn="ctr" defTabSz="852038">
                <a:defRPr/>
              </a:pPr>
              <a:endParaRPr kumimoji="0" lang="ja-JP" altLang="en-US" sz="1700" kern="0">
                <a:solidFill>
                  <a:prstClr val="white"/>
                </a:solidFill>
                <a:latin typeface="Arial"/>
                <a:ea typeface="ＭＳ Ｐゴシック"/>
              </a:endParaRPr>
            </a:p>
          </p:txBody>
        </p:sp>
        <p:sp>
          <p:nvSpPr>
            <p:cNvPr id="39" name="テキスト ボックス 38"/>
            <p:cNvSpPr txBox="1"/>
            <p:nvPr/>
          </p:nvSpPr>
          <p:spPr>
            <a:xfrm rot="19800000">
              <a:off x="173383" y="4953686"/>
              <a:ext cx="761747" cy="553998"/>
            </a:xfrm>
            <a:prstGeom prst="rect">
              <a:avLst/>
            </a:prstGeom>
            <a:noFill/>
          </p:spPr>
          <p:txBody>
            <a:bodyPr wrap="none" rtlCol="0">
              <a:spAutoFit/>
            </a:bodyPr>
            <a:lstStyle/>
            <a:p>
              <a:r>
                <a:rPr lang="ja-JP" altLang="en-US" sz="1500" dirty="0" smtClean="0">
                  <a:solidFill>
                    <a:srgbClr val="0070C0"/>
                  </a:solidFill>
                  <a:latin typeface="AR Pゴシック体S" panose="020B0A00000000000000" pitchFamily="50" charset="-128"/>
                  <a:ea typeface="AR Pゴシック体S" panose="020B0A00000000000000" pitchFamily="50" charset="-128"/>
                </a:rPr>
                <a:t>制度</a:t>
              </a:r>
              <a:endParaRPr lang="en-US" altLang="ja-JP" sz="1500" dirty="0" smtClean="0">
                <a:solidFill>
                  <a:srgbClr val="0070C0"/>
                </a:solidFill>
                <a:latin typeface="AR Pゴシック体S" panose="020B0A00000000000000" pitchFamily="50" charset="-128"/>
                <a:ea typeface="AR Pゴシック体S" panose="020B0A00000000000000" pitchFamily="50" charset="-128"/>
              </a:endParaRPr>
            </a:p>
            <a:p>
              <a:r>
                <a:rPr lang="ja-JP" altLang="en-US" sz="1500" dirty="0" smtClean="0">
                  <a:solidFill>
                    <a:srgbClr val="0070C0"/>
                  </a:solidFill>
                  <a:latin typeface="AR Pゴシック体S" panose="020B0A00000000000000" pitchFamily="50" charset="-128"/>
                  <a:ea typeface="AR Pゴシック体S" panose="020B0A00000000000000" pitchFamily="50" charset="-128"/>
                </a:rPr>
                <a:t>拡充！</a:t>
              </a:r>
              <a:endParaRPr lang="ja-JP" altLang="en-US" sz="1500" dirty="0">
                <a:solidFill>
                  <a:srgbClr val="0070C0"/>
                </a:solidFill>
                <a:latin typeface="AR Pゴシック体S" panose="020B0A00000000000000" pitchFamily="50" charset="-128"/>
                <a:ea typeface="AR Pゴシック体S" panose="020B0A00000000000000" pitchFamily="50" charset="-128"/>
              </a:endParaRPr>
            </a:p>
          </p:txBody>
        </p:sp>
      </p:grpSp>
      <p:sp>
        <p:nvSpPr>
          <p:cNvPr id="43" name="テキスト ボックス 42"/>
          <p:cNvSpPr txBox="1"/>
          <p:nvPr/>
        </p:nvSpPr>
        <p:spPr>
          <a:xfrm>
            <a:off x="69538" y="5956566"/>
            <a:ext cx="6745312" cy="430887"/>
          </a:xfrm>
          <a:prstGeom prst="rect">
            <a:avLst/>
          </a:prstGeom>
          <a:noFill/>
        </p:spPr>
        <p:txBody>
          <a:bodyPr wrap="square" lIns="33545" tIns="0" rIns="33545" bIns="0" rtlCol="0">
            <a:spAutoFit/>
          </a:bodyPr>
          <a:lstStyle/>
          <a:p>
            <a:r>
              <a:rPr lang="ja-JP" altLang="en-US" sz="1400"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土砂災害特別警戒区域（レッドゾーン）内で住宅を再建される際は、建築基準法</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で規定された住宅補強が必要です。これらの補強費用の一部を支援します。</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45" name="正方形/長方形 44"/>
          <p:cNvSpPr/>
          <p:nvPr/>
        </p:nvSpPr>
        <p:spPr>
          <a:xfrm>
            <a:off x="85725" y="8391525"/>
            <a:ext cx="4779803" cy="743127"/>
          </a:xfrm>
          <a:prstGeom prst="rect">
            <a:avLst/>
          </a:prstGeom>
          <a:solidFill>
            <a:schemeClr val="accent1">
              <a:lumMod val="20000"/>
              <a:lumOff val="80000"/>
            </a:schemeClr>
          </a:solidFill>
          <a:ln w="19050" cap="flat" cmpd="sng" algn="ctr">
            <a:solidFill>
              <a:sysClr val="windowText" lastClr="000000"/>
            </a:solidFill>
            <a:prstDash val="solid"/>
            <a:miter lim="800000"/>
          </a:ln>
          <a:effectLst/>
        </p:spPr>
        <p:txBody>
          <a:bodyPr lIns="85204" tIns="42602" rIns="85204" bIns="42602" rtlCol="0" anchor="ctr"/>
          <a:lstStyle/>
          <a:p>
            <a:pPr algn="ctr"/>
            <a:endParaRPr kumimoji="0" lang="ja-JP" altLang="en-US" kern="0" smtClean="0">
              <a:solidFill>
                <a:prstClr val="white"/>
              </a:solidFill>
              <a:latin typeface="Arial"/>
              <a:ea typeface="ＭＳ Ｐゴシック"/>
            </a:endParaRPr>
          </a:p>
        </p:txBody>
      </p:sp>
      <p:sp>
        <p:nvSpPr>
          <p:cNvPr id="47" name="テキスト ボックス 46"/>
          <p:cNvSpPr txBox="1"/>
          <p:nvPr/>
        </p:nvSpPr>
        <p:spPr>
          <a:xfrm>
            <a:off x="92728" y="8500310"/>
            <a:ext cx="4726172" cy="241980"/>
          </a:xfrm>
          <a:prstGeom prst="rect">
            <a:avLst/>
          </a:prstGeom>
          <a:noFill/>
        </p:spPr>
        <p:txBody>
          <a:bodyPr wrap="square" lIns="36000" tIns="36000" rIns="36000" bIns="36000" rtlCol="0">
            <a:spAutoFit/>
          </a:bodyPr>
          <a:lstStyle/>
          <a:p>
            <a:r>
              <a:rPr lang="ja-JP" altLang="en-US" sz="1100" b="1"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●市町村●●</a:t>
            </a:r>
            <a:r>
              <a:rPr lang="ja-JP" altLang="en-US" sz="1100" b="1" dirty="0" smtClean="0">
                <a:solidFill>
                  <a:prstClr val="black"/>
                </a:solidFill>
                <a:latin typeface="HG丸ｺﾞｼｯｸM-PRO" panose="020F0600000000000000" pitchFamily="50" charset="-128"/>
                <a:ea typeface="HG丸ｺﾞｼｯｸM-PRO" panose="020F0600000000000000" pitchFamily="50" charset="-128"/>
              </a:rPr>
              <a:t>課                                      </a:t>
            </a:r>
            <a:r>
              <a:rPr lang="ja-JP" altLang="en-US" sz="10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000" b="1" dirty="0" smtClean="0">
                <a:solidFill>
                  <a:prstClr val="black"/>
                </a:solidFill>
                <a:latin typeface="HG丸ｺﾞｼｯｸM-PRO" panose="020F0600000000000000" pitchFamily="50" charset="-128"/>
                <a:ea typeface="HG丸ｺﾞｼｯｸM-PRO" panose="020F0600000000000000" pitchFamily="50" charset="-128"/>
              </a:rPr>
              <a:t> </a:t>
            </a:r>
            <a:r>
              <a:rPr lang="en-US" altLang="ja-JP" sz="1000" b="1" dirty="0" smtClean="0">
                <a:solidFill>
                  <a:prstClr val="black"/>
                </a:solidFill>
                <a:latin typeface="HG丸ｺﾞｼｯｸM-PRO" panose="020F0600000000000000" pitchFamily="50" charset="-128"/>
                <a:ea typeface="HG丸ｺﾞｼｯｸM-PRO" panose="020F0600000000000000" pitchFamily="50" charset="-128"/>
              </a:rPr>
              <a:t>TEL</a:t>
            </a:r>
            <a:r>
              <a:rPr lang="ja-JP" altLang="en-US" sz="1000" b="1"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000" b="1" dirty="0">
              <a:solidFill>
                <a:prstClr val="black"/>
              </a:solidFill>
              <a:latin typeface="HG丸ｺﾞｼｯｸM-PRO" panose="020F0600000000000000" pitchFamily="50" charset="-128"/>
              <a:ea typeface="HG丸ｺﾞｼｯｸM-PRO" panose="020F0600000000000000" pitchFamily="50" charset="-128"/>
            </a:endParaRPr>
          </a:p>
        </p:txBody>
      </p:sp>
      <p:grpSp>
        <p:nvGrpSpPr>
          <p:cNvPr id="3" name="グループ化 2"/>
          <p:cNvGrpSpPr/>
          <p:nvPr/>
        </p:nvGrpSpPr>
        <p:grpSpPr>
          <a:xfrm>
            <a:off x="20828" y="2500127"/>
            <a:ext cx="6862880" cy="2743580"/>
            <a:chOff x="10741" y="1396658"/>
            <a:chExt cx="6862880" cy="2743580"/>
          </a:xfrm>
        </p:grpSpPr>
        <p:pic>
          <p:nvPicPr>
            <p:cNvPr id="44"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039" t="19979" r="2068" b="37867"/>
            <a:stretch/>
          </p:blipFill>
          <p:spPr bwMode="auto">
            <a:xfrm>
              <a:off x="10741" y="1396658"/>
              <a:ext cx="4413243" cy="2743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8" name="角丸四角形 227"/>
            <p:cNvSpPr/>
            <p:nvPr/>
          </p:nvSpPr>
          <p:spPr>
            <a:xfrm>
              <a:off x="4470069" y="2575697"/>
              <a:ext cx="2359356" cy="1081490"/>
            </a:xfrm>
            <a:prstGeom prst="roundRect">
              <a:avLst>
                <a:gd name="adj" fmla="val 6096"/>
              </a:avLst>
            </a:prstGeom>
            <a:solidFill>
              <a:srgbClr val="FFFF99"/>
            </a:solidFill>
            <a:ln w="19050" cap="flat" cmpd="sng" algn="ctr">
              <a:solidFill>
                <a:schemeClr val="accent6"/>
              </a:solidFill>
              <a:prstDash val="solid"/>
              <a:miter lim="800000"/>
            </a:ln>
            <a:effectLst/>
          </p:spPr>
          <p:txBody>
            <a:bodyPr lIns="85204" tIns="42602" rIns="85204" bIns="42602" rtlCol="0" anchor="ctr"/>
            <a:lstStyle/>
            <a:p>
              <a:pPr algn="ctr" defTabSz="852038">
                <a:defRPr/>
              </a:pPr>
              <a:endParaRPr kumimoji="0" lang="ja-JP" altLang="en-US" sz="1700" kern="0">
                <a:solidFill>
                  <a:prstClr val="black"/>
                </a:solidFill>
                <a:latin typeface="Arial"/>
                <a:ea typeface="ＭＳ Ｐゴシック"/>
              </a:endParaRPr>
            </a:p>
          </p:txBody>
        </p:sp>
        <p:sp>
          <p:nvSpPr>
            <p:cNvPr id="230" name="テキスト ボックス 229"/>
            <p:cNvSpPr txBox="1"/>
            <p:nvPr/>
          </p:nvSpPr>
          <p:spPr>
            <a:xfrm>
              <a:off x="4524646" y="2685221"/>
              <a:ext cx="2246546" cy="914131"/>
            </a:xfrm>
            <a:prstGeom prst="rect">
              <a:avLst/>
            </a:prstGeom>
            <a:noFill/>
          </p:spPr>
          <p:txBody>
            <a:bodyPr wrap="square" lIns="33545" tIns="33545" rIns="33545" bIns="33545" rtlCol="0">
              <a:spAutoFit/>
            </a:bodyPr>
            <a:lstStyle/>
            <a:p>
              <a:pPr marL="85795" indent="-85795"/>
              <a:r>
                <a:rPr lang="ja-JP" altLang="en-US" sz="1100" dirty="0" smtClean="0">
                  <a:solidFill>
                    <a:prstClr val="black"/>
                  </a:solidFill>
                  <a:latin typeface="HG丸ｺﾞｼｯｸM-PRO" pitchFamily="50" charset="-128"/>
                  <a:ea typeface="HG丸ｺﾞｼｯｸM-PRO" pitchFamily="50" charset="-128"/>
                </a:rPr>
                <a:t>◎移転先住宅の建設・購入費、</a:t>
              </a:r>
              <a:endParaRPr lang="en-US" altLang="ja-JP" sz="1100" dirty="0" smtClean="0">
                <a:solidFill>
                  <a:prstClr val="black"/>
                </a:solidFill>
                <a:latin typeface="HG丸ｺﾞｼｯｸM-PRO" pitchFamily="50" charset="-128"/>
                <a:ea typeface="HG丸ｺﾞｼｯｸM-PRO" pitchFamily="50" charset="-128"/>
              </a:endParaRPr>
            </a:p>
            <a:p>
              <a:pPr marL="85795" indent="-85795"/>
              <a:r>
                <a:rPr lang="ja-JP" altLang="en-US" sz="1100" dirty="0">
                  <a:solidFill>
                    <a:prstClr val="black"/>
                  </a:solidFill>
                  <a:latin typeface="HG丸ｺﾞｼｯｸM-PRO" pitchFamily="50" charset="-128"/>
                  <a:ea typeface="HG丸ｺﾞｼｯｸM-PRO" pitchFamily="50" charset="-128"/>
                </a:rPr>
                <a:t>　</a:t>
              </a:r>
              <a:r>
                <a:rPr lang="ja-JP" altLang="en-US" sz="1100" dirty="0" smtClean="0">
                  <a:solidFill>
                    <a:prstClr val="black"/>
                  </a:solidFill>
                  <a:latin typeface="HG丸ｺﾞｼｯｸM-PRO" pitchFamily="50" charset="-128"/>
                  <a:ea typeface="HG丸ｺﾞｼｯｸM-PRO" pitchFamily="50" charset="-128"/>
                </a:rPr>
                <a:t>リフォーム費</a:t>
              </a:r>
              <a:endParaRPr lang="en-US" altLang="ja-JP" sz="1100" dirty="0" smtClean="0">
                <a:solidFill>
                  <a:prstClr val="black"/>
                </a:solidFill>
                <a:latin typeface="HG丸ｺﾞｼｯｸM-PRO" pitchFamily="50" charset="-128"/>
                <a:ea typeface="HG丸ｺﾞｼｯｸM-PRO" pitchFamily="50" charset="-128"/>
              </a:endParaRPr>
            </a:p>
            <a:p>
              <a:pPr marL="85795" indent="-85795"/>
              <a:r>
                <a:rPr lang="ja-JP" altLang="en-US" sz="1100" dirty="0" smtClean="0">
                  <a:solidFill>
                    <a:prstClr val="black"/>
                  </a:solidFill>
                  <a:latin typeface="HG丸ｺﾞｼｯｸM-PRO" pitchFamily="50" charset="-128"/>
                  <a:ea typeface="HG丸ｺﾞｼｯｸM-PRO" pitchFamily="50" charset="-128"/>
                </a:rPr>
                <a:t>◎移転経費（動産移転費等）</a:t>
              </a:r>
              <a:endParaRPr lang="en-US" altLang="ja-JP" sz="1100" dirty="0" smtClean="0">
                <a:solidFill>
                  <a:prstClr val="black"/>
                </a:solidFill>
                <a:latin typeface="HG丸ｺﾞｼｯｸM-PRO" pitchFamily="50" charset="-128"/>
                <a:ea typeface="HG丸ｺﾞｼｯｸM-PRO" pitchFamily="50" charset="-128"/>
              </a:endParaRPr>
            </a:p>
            <a:p>
              <a:pPr marL="85795" indent="-85795"/>
              <a:r>
                <a:rPr lang="ja-JP" altLang="en-US" sz="1100" dirty="0" smtClean="0">
                  <a:solidFill>
                    <a:prstClr val="black"/>
                  </a:solidFill>
                  <a:latin typeface="HG丸ｺﾞｼｯｸM-PRO" pitchFamily="50" charset="-128"/>
                  <a:ea typeface="HG丸ｺﾞｼｯｸM-PRO" pitchFamily="50" charset="-128"/>
                </a:rPr>
                <a:t>◎アパート等の賃貸費（１年間）</a:t>
              </a:r>
              <a:endParaRPr lang="en-US" altLang="ja-JP" sz="1100" dirty="0" smtClean="0">
                <a:solidFill>
                  <a:prstClr val="black"/>
                </a:solidFill>
                <a:latin typeface="HG丸ｺﾞｼｯｸM-PRO" pitchFamily="50" charset="-128"/>
                <a:ea typeface="HG丸ｺﾞｼｯｸM-PRO" pitchFamily="50" charset="-128"/>
              </a:endParaRPr>
            </a:p>
            <a:p>
              <a:pPr marL="85795" indent="-85795"/>
              <a:r>
                <a:rPr lang="ja-JP" altLang="en-US" sz="1100" dirty="0" smtClean="0">
                  <a:solidFill>
                    <a:prstClr val="black"/>
                  </a:solidFill>
                  <a:latin typeface="HG丸ｺﾞｼｯｸM-PRO" pitchFamily="50" charset="-128"/>
                  <a:ea typeface="HG丸ｺﾞｼｯｸM-PRO" pitchFamily="50" charset="-128"/>
                </a:rPr>
                <a:t>◎</a:t>
              </a:r>
              <a:r>
                <a:rPr lang="ja-JP" altLang="en-US" sz="1100" dirty="0">
                  <a:solidFill>
                    <a:prstClr val="black"/>
                  </a:solidFill>
                  <a:latin typeface="HG丸ｺﾞｼｯｸM-PRO" pitchFamily="50" charset="-128"/>
                  <a:ea typeface="HG丸ｺﾞｼｯｸM-PRO" pitchFamily="50" charset="-128"/>
                </a:rPr>
                <a:t>現住宅</a:t>
              </a:r>
              <a:r>
                <a:rPr lang="ja-JP" altLang="en-US" sz="1100" dirty="0" smtClean="0">
                  <a:solidFill>
                    <a:prstClr val="black"/>
                  </a:solidFill>
                  <a:latin typeface="HG丸ｺﾞｼｯｸM-PRO" pitchFamily="50" charset="-128"/>
                  <a:ea typeface="HG丸ｺﾞｼｯｸM-PRO" pitchFamily="50" charset="-128"/>
                </a:rPr>
                <a:t>の除却費</a:t>
              </a:r>
              <a:r>
                <a:rPr lang="ja-JP" altLang="en-US" sz="1100" dirty="0">
                  <a:solidFill>
                    <a:prstClr val="black"/>
                  </a:solidFill>
                  <a:latin typeface="HG丸ｺﾞｼｯｸM-PRO" pitchFamily="50" charset="-128"/>
                  <a:ea typeface="HG丸ｺﾞｼｯｸM-PRO" pitchFamily="50" charset="-128"/>
                </a:rPr>
                <a:t>等</a:t>
              </a:r>
            </a:p>
          </p:txBody>
        </p:sp>
        <p:sp>
          <p:nvSpPr>
            <p:cNvPr id="232" name="角丸四角形 231"/>
            <p:cNvSpPr/>
            <p:nvPr/>
          </p:nvSpPr>
          <p:spPr>
            <a:xfrm>
              <a:off x="4508169" y="2528072"/>
              <a:ext cx="816306" cy="180975"/>
            </a:xfrm>
            <a:prstGeom prst="roundRect">
              <a:avLst>
                <a:gd name="adj" fmla="val 25667"/>
              </a:avLst>
            </a:prstGeom>
            <a:solidFill>
              <a:schemeClr val="accent1"/>
            </a:solidFill>
            <a:ln w="19050" cap="flat" cmpd="sng" algn="ctr">
              <a:noFill/>
              <a:prstDash val="solid"/>
              <a:miter lim="800000"/>
            </a:ln>
            <a:effectLst/>
          </p:spPr>
          <p:txBody>
            <a:bodyPr vert="horz" lIns="85204" tIns="42602" rIns="85204" bIns="42602" rtlCol="0" anchor="ctr"/>
            <a:lstStyle/>
            <a:p>
              <a:pPr algn="ctr" defTabSz="852038">
                <a:defRPr/>
              </a:pPr>
              <a:r>
                <a:rPr kumimoji="0" lang="ja-JP" altLang="en-US" sz="1100" kern="0" dirty="0">
                  <a:solidFill>
                    <a:schemeClr val="bg1"/>
                  </a:solidFill>
                  <a:latin typeface="HG丸ｺﾞｼｯｸM-PRO" pitchFamily="50" charset="-128"/>
                  <a:ea typeface="HG丸ｺﾞｼｯｸM-PRO" pitchFamily="50" charset="-128"/>
                </a:rPr>
                <a:t>支援</a:t>
              </a:r>
              <a:r>
                <a:rPr kumimoji="0" lang="ja-JP" altLang="en-US" sz="1100" kern="0" dirty="0" smtClean="0">
                  <a:solidFill>
                    <a:schemeClr val="bg1"/>
                  </a:solidFill>
                  <a:latin typeface="HG丸ｺﾞｼｯｸM-PRO" pitchFamily="50" charset="-128"/>
                  <a:ea typeface="HG丸ｺﾞｼｯｸM-PRO" pitchFamily="50" charset="-128"/>
                </a:rPr>
                <a:t>内容</a:t>
              </a:r>
              <a:endParaRPr kumimoji="0" lang="ja-JP" altLang="en-US" sz="1100" kern="0" dirty="0">
                <a:solidFill>
                  <a:schemeClr val="bg1"/>
                </a:solidFill>
                <a:latin typeface="HG丸ｺﾞｼｯｸM-PRO" pitchFamily="50" charset="-128"/>
                <a:ea typeface="HG丸ｺﾞｼｯｸM-PRO" pitchFamily="50" charset="-128"/>
              </a:endParaRPr>
            </a:p>
          </p:txBody>
        </p:sp>
        <p:sp>
          <p:nvSpPr>
            <p:cNvPr id="5" name="下矢印 4"/>
            <p:cNvSpPr/>
            <p:nvPr/>
          </p:nvSpPr>
          <p:spPr>
            <a:xfrm>
              <a:off x="5458701" y="3599352"/>
              <a:ext cx="432048" cy="192408"/>
            </a:xfrm>
            <a:prstGeom prst="downArrow">
              <a:avLst/>
            </a:prstGeom>
            <a:solidFill>
              <a:srgbClr val="FFFF99"/>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角丸四角形 56"/>
            <p:cNvSpPr/>
            <p:nvPr/>
          </p:nvSpPr>
          <p:spPr>
            <a:xfrm>
              <a:off x="4610169" y="3811560"/>
              <a:ext cx="2132345" cy="292573"/>
            </a:xfrm>
            <a:prstGeom prst="roundRect">
              <a:avLst>
                <a:gd name="adj" fmla="val 6096"/>
              </a:avLst>
            </a:prstGeom>
            <a:solidFill>
              <a:srgbClr val="FFFF99"/>
            </a:solidFill>
            <a:ln w="19050" cap="flat" cmpd="sng" algn="ctr">
              <a:solidFill>
                <a:srgbClr val="FF0000"/>
              </a:solidFill>
              <a:prstDash val="solid"/>
              <a:miter lim="800000"/>
            </a:ln>
            <a:effectLst/>
          </p:spPr>
          <p:txBody>
            <a:bodyPr lIns="85204" tIns="42602" rIns="85204" bIns="42602" rtlCol="0" anchor="ctr"/>
            <a:lstStyle/>
            <a:p>
              <a:pPr algn="ctr" defTabSz="852038">
                <a:defRPr/>
              </a:pPr>
              <a:r>
                <a:rPr kumimoji="0" lang="ja-JP" altLang="en-US" sz="1400" b="1" kern="0" dirty="0" smtClean="0">
                  <a:solidFill>
                    <a:srgbClr val="FF0000"/>
                  </a:solidFill>
                  <a:latin typeface="HG丸ｺﾞｼｯｸM-PRO" pitchFamily="50" charset="-128"/>
                  <a:ea typeface="HG丸ｺﾞｼｯｸM-PRO" pitchFamily="50" charset="-128"/>
                </a:rPr>
                <a:t>最高</a:t>
              </a:r>
              <a:r>
                <a:rPr kumimoji="0" lang="ja-JP" altLang="en-US" sz="1700" b="1" kern="0" dirty="0" smtClean="0">
                  <a:solidFill>
                    <a:srgbClr val="FF0000"/>
                  </a:solidFill>
                  <a:latin typeface="HG丸ｺﾞｼｯｸM-PRO" pitchFamily="50" charset="-128"/>
                  <a:ea typeface="HG丸ｺﾞｼｯｸM-PRO" pitchFamily="50" charset="-128"/>
                </a:rPr>
                <a:t>３００万円</a:t>
              </a:r>
              <a:endParaRPr kumimoji="0" lang="ja-JP" altLang="en-US" sz="1700" b="1" kern="0" dirty="0">
                <a:solidFill>
                  <a:srgbClr val="FF0000"/>
                </a:solidFill>
                <a:latin typeface="HG丸ｺﾞｼｯｸM-PRO" pitchFamily="50" charset="-128"/>
                <a:ea typeface="HG丸ｺﾞｼｯｸM-PRO" pitchFamily="50" charset="-128"/>
              </a:endParaRPr>
            </a:p>
          </p:txBody>
        </p:sp>
        <p:sp>
          <p:nvSpPr>
            <p:cNvPr id="58" name="角丸四角形 57"/>
            <p:cNvSpPr/>
            <p:nvPr/>
          </p:nvSpPr>
          <p:spPr>
            <a:xfrm>
              <a:off x="4446186" y="1785121"/>
              <a:ext cx="2373713" cy="667755"/>
            </a:xfrm>
            <a:prstGeom prst="roundRect">
              <a:avLst>
                <a:gd name="adj" fmla="val 6096"/>
              </a:avLst>
            </a:prstGeom>
            <a:solidFill>
              <a:schemeClr val="bg1">
                <a:lumMod val="85000"/>
              </a:schemeClr>
            </a:solidFill>
            <a:ln w="19050" cap="flat" cmpd="sng" algn="ctr">
              <a:solidFill>
                <a:schemeClr val="bg1">
                  <a:lumMod val="50000"/>
                </a:schemeClr>
              </a:solidFill>
              <a:prstDash val="solid"/>
              <a:miter lim="800000"/>
            </a:ln>
            <a:effectLst/>
          </p:spPr>
          <p:txBody>
            <a:bodyPr lIns="85204" tIns="42602" rIns="85204" bIns="42602" rtlCol="0" anchor="ctr"/>
            <a:lstStyle/>
            <a:p>
              <a:pPr algn="ctr" defTabSz="852038">
                <a:defRPr/>
              </a:pPr>
              <a:endParaRPr kumimoji="0" lang="ja-JP" altLang="en-US" sz="1700" kern="0">
                <a:solidFill>
                  <a:prstClr val="black"/>
                </a:solidFill>
                <a:latin typeface="Arial"/>
                <a:ea typeface="ＭＳ Ｐゴシック"/>
              </a:endParaRPr>
            </a:p>
          </p:txBody>
        </p:sp>
        <p:sp>
          <p:nvSpPr>
            <p:cNvPr id="59" name="テキスト ボックス 58"/>
            <p:cNvSpPr txBox="1"/>
            <p:nvPr/>
          </p:nvSpPr>
          <p:spPr>
            <a:xfrm>
              <a:off x="4478284" y="1877619"/>
              <a:ext cx="2395337" cy="575577"/>
            </a:xfrm>
            <a:prstGeom prst="rect">
              <a:avLst/>
            </a:prstGeom>
            <a:noFill/>
          </p:spPr>
          <p:txBody>
            <a:bodyPr wrap="square" lIns="33545" tIns="33545" rIns="33545" bIns="33545" rtlCol="0">
              <a:spAutoFit/>
            </a:bodyPr>
            <a:lstStyle/>
            <a:p>
              <a:pPr marL="85795" indent="-85795"/>
              <a:r>
                <a:rPr lang="ja-JP" altLang="en-US" sz="1100" dirty="0" smtClean="0">
                  <a:solidFill>
                    <a:prstClr val="black"/>
                  </a:solidFill>
                  <a:latin typeface="HG丸ｺﾞｼｯｸM-PRO" pitchFamily="50" charset="-128"/>
                  <a:ea typeface="HG丸ｺﾞｼｯｸM-PRO" pitchFamily="50" charset="-128"/>
                </a:rPr>
                <a:t>◎現在</a:t>
              </a:r>
              <a:r>
                <a:rPr lang="ja-JP" altLang="en-US" sz="1100" dirty="0">
                  <a:solidFill>
                    <a:prstClr val="black"/>
                  </a:solidFill>
                  <a:latin typeface="HG丸ｺﾞｼｯｸM-PRO" pitchFamily="50" charset="-128"/>
                  <a:ea typeface="HG丸ｺﾞｼｯｸM-PRO" pitchFamily="50" charset="-128"/>
                </a:rPr>
                <a:t>お住まい</a:t>
              </a:r>
              <a:r>
                <a:rPr lang="ja-JP" altLang="en-US" sz="1100" dirty="0" smtClean="0">
                  <a:solidFill>
                    <a:prstClr val="black"/>
                  </a:solidFill>
                  <a:latin typeface="HG丸ｺﾞｼｯｸM-PRO" pitchFamily="50" charset="-128"/>
                  <a:ea typeface="HG丸ｺﾞｼｯｸM-PRO" pitchFamily="50" charset="-128"/>
                </a:rPr>
                <a:t>の住宅の除却</a:t>
              </a:r>
              <a:endParaRPr lang="en-US" altLang="ja-JP" sz="1100" dirty="0" smtClean="0">
                <a:solidFill>
                  <a:prstClr val="black"/>
                </a:solidFill>
                <a:latin typeface="HG丸ｺﾞｼｯｸM-PRO" pitchFamily="50" charset="-128"/>
                <a:ea typeface="HG丸ｺﾞｼｯｸM-PRO" pitchFamily="50" charset="-128"/>
              </a:endParaRPr>
            </a:p>
            <a:p>
              <a:pPr marL="85795" indent="-85795"/>
              <a:r>
                <a:rPr lang="ja-JP" altLang="en-US" sz="1100" dirty="0" smtClean="0">
                  <a:solidFill>
                    <a:prstClr val="black"/>
                  </a:solidFill>
                  <a:latin typeface="HG丸ｺﾞｼｯｸM-PRO" pitchFamily="50" charset="-128"/>
                  <a:ea typeface="HG丸ｺﾞｼｯｸM-PRO" pitchFamily="50" charset="-128"/>
                </a:rPr>
                <a:t>◎県内の安全な区域（レッドゾーン、</a:t>
              </a:r>
              <a:endParaRPr lang="en-US" altLang="ja-JP" sz="1100" dirty="0" smtClean="0">
                <a:solidFill>
                  <a:prstClr val="black"/>
                </a:solidFill>
                <a:latin typeface="HG丸ｺﾞｼｯｸM-PRO" pitchFamily="50" charset="-128"/>
                <a:ea typeface="HG丸ｺﾞｼｯｸM-PRO" pitchFamily="50" charset="-128"/>
              </a:endParaRPr>
            </a:p>
            <a:p>
              <a:pPr marL="85795" indent="-85795"/>
              <a:r>
                <a:rPr lang="ja-JP" altLang="en-US" sz="1100" dirty="0">
                  <a:solidFill>
                    <a:prstClr val="black"/>
                  </a:solidFill>
                  <a:latin typeface="HG丸ｺﾞｼｯｸM-PRO" pitchFamily="50" charset="-128"/>
                  <a:ea typeface="HG丸ｺﾞｼｯｸM-PRO" pitchFamily="50" charset="-128"/>
                </a:rPr>
                <a:t>　</a:t>
              </a:r>
              <a:r>
                <a:rPr lang="ja-JP" altLang="en-US" sz="1100" dirty="0" smtClean="0">
                  <a:solidFill>
                    <a:prstClr val="black"/>
                  </a:solidFill>
                  <a:latin typeface="HG丸ｺﾞｼｯｸM-PRO" pitchFamily="50" charset="-128"/>
                  <a:ea typeface="HG丸ｺﾞｼｯｸM-PRO" pitchFamily="50" charset="-128"/>
                </a:rPr>
                <a:t>イエローゾーン外）への移転</a:t>
              </a:r>
              <a:endParaRPr lang="ja-JP" altLang="en-US" sz="1100" dirty="0">
                <a:solidFill>
                  <a:prstClr val="black"/>
                </a:solidFill>
                <a:latin typeface="HG丸ｺﾞｼｯｸM-PRO" pitchFamily="50" charset="-128"/>
                <a:ea typeface="HG丸ｺﾞｼｯｸM-PRO" pitchFamily="50" charset="-128"/>
              </a:endParaRPr>
            </a:p>
          </p:txBody>
        </p:sp>
        <p:sp>
          <p:nvSpPr>
            <p:cNvPr id="61" name="角丸四角形 60"/>
            <p:cNvSpPr/>
            <p:nvPr/>
          </p:nvSpPr>
          <p:spPr>
            <a:xfrm>
              <a:off x="4498644" y="1706169"/>
              <a:ext cx="816306" cy="180975"/>
            </a:xfrm>
            <a:prstGeom prst="roundRect">
              <a:avLst>
                <a:gd name="adj" fmla="val 25667"/>
              </a:avLst>
            </a:prstGeom>
            <a:solidFill>
              <a:schemeClr val="accent1"/>
            </a:solidFill>
            <a:ln w="19050" cap="flat" cmpd="sng" algn="ctr">
              <a:noFill/>
              <a:prstDash val="solid"/>
              <a:miter lim="800000"/>
            </a:ln>
            <a:effectLst/>
          </p:spPr>
          <p:txBody>
            <a:bodyPr vert="horz" lIns="85204" tIns="42602" rIns="85204" bIns="42602" rtlCol="0" anchor="ctr"/>
            <a:lstStyle/>
            <a:p>
              <a:pPr algn="ctr" defTabSz="852038">
                <a:defRPr/>
              </a:pPr>
              <a:r>
                <a:rPr kumimoji="0" lang="ja-JP" altLang="en-US" sz="1100" kern="0" dirty="0" smtClean="0">
                  <a:solidFill>
                    <a:schemeClr val="bg1"/>
                  </a:solidFill>
                  <a:latin typeface="HG丸ｺﾞｼｯｸM-PRO" pitchFamily="50" charset="-128"/>
                  <a:ea typeface="HG丸ｺﾞｼｯｸM-PRO" pitchFamily="50" charset="-128"/>
                </a:rPr>
                <a:t>事業要件</a:t>
              </a:r>
              <a:endParaRPr kumimoji="0" lang="ja-JP" altLang="en-US" sz="1100" kern="0" dirty="0">
                <a:solidFill>
                  <a:schemeClr val="bg1"/>
                </a:solidFill>
                <a:latin typeface="HG丸ｺﾞｼｯｸM-PRO" pitchFamily="50" charset="-128"/>
                <a:ea typeface="HG丸ｺﾞｼｯｸM-PRO" pitchFamily="50" charset="-128"/>
              </a:endParaRPr>
            </a:p>
          </p:txBody>
        </p:sp>
        <p:sp>
          <p:nvSpPr>
            <p:cNvPr id="9" name="下矢印 8"/>
            <p:cNvSpPr/>
            <p:nvPr/>
          </p:nvSpPr>
          <p:spPr>
            <a:xfrm rot="2226592">
              <a:off x="3995779" y="1431054"/>
              <a:ext cx="126030" cy="1520471"/>
            </a:xfrm>
            <a:prstGeom prst="downArrow">
              <a:avLst>
                <a:gd name="adj1" fmla="val 50000"/>
                <a:gd name="adj2" fmla="val 143426"/>
              </a:avLst>
            </a:prstGeom>
            <a:solidFill>
              <a:srgbClr val="FF9999"/>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角丸四角形吹き出し 225"/>
            <p:cNvSpPr/>
            <p:nvPr/>
          </p:nvSpPr>
          <p:spPr>
            <a:xfrm>
              <a:off x="4265200" y="1396658"/>
              <a:ext cx="2386286" cy="234576"/>
            </a:xfrm>
            <a:prstGeom prst="wedgeRoundRectCallout">
              <a:avLst>
                <a:gd name="adj1" fmla="val -35316"/>
                <a:gd name="adj2" fmla="val 37781"/>
                <a:gd name="adj3" fmla="val 16667"/>
              </a:avLst>
            </a:prstGeom>
            <a:solidFill>
              <a:srgbClr val="FF9999"/>
            </a:solidFill>
            <a:ln w="25400" cap="flat" cmpd="sng" algn="ctr">
              <a:solidFill>
                <a:srgbClr val="FF0000"/>
              </a:solidFill>
              <a:prstDash val="solid"/>
              <a:miter lim="800000"/>
            </a:ln>
            <a:effectLst/>
          </p:spPr>
          <p:txBody>
            <a:bodyPr wrap="none" lIns="0" tIns="0" rIns="0" bIns="0" rtlCol="0" anchor="ctr"/>
            <a:lstStyle/>
            <a:p>
              <a:pPr algn="ctr" defTabSz="852038">
                <a:defRPr/>
              </a:pPr>
              <a:r>
                <a:rPr kumimoji="0" lang="ja-JP" altLang="en-US" sz="1100" kern="0" dirty="0" smtClean="0">
                  <a:solidFill>
                    <a:prstClr val="black"/>
                  </a:solidFill>
                  <a:latin typeface="HG丸ｺﾞｼｯｸM-PRO" pitchFamily="50" charset="-128"/>
                  <a:ea typeface="HG丸ｺﾞｼｯｸM-PRO" pitchFamily="50" charset="-128"/>
                </a:rPr>
                <a:t>対象住宅（空き家・賃貸住宅除く）</a:t>
              </a:r>
              <a:endParaRPr kumimoji="0" lang="ja-JP" altLang="en-US" sz="1100" kern="0" dirty="0">
                <a:solidFill>
                  <a:prstClr val="black"/>
                </a:solidFill>
                <a:latin typeface="HG丸ｺﾞｼｯｸM-PRO" pitchFamily="50" charset="-128"/>
                <a:ea typeface="HG丸ｺﾞｼｯｸM-PRO" pitchFamily="50" charset="-128"/>
              </a:endParaRPr>
            </a:p>
          </p:txBody>
        </p:sp>
      </p:grpSp>
      <p:sp>
        <p:nvSpPr>
          <p:cNvPr id="65" name="正方形/長方形 64"/>
          <p:cNvSpPr/>
          <p:nvPr/>
        </p:nvSpPr>
        <p:spPr>
          <a:xfrm>
            <a:off x="2852937" y="6469863"/>
            <a:ext cx="3961914" cy="953555"/>
          </a:xfrm>
          <a:prstGeom prst="rect">
            <a:avLst/>
          </a:prstGeom>
          <a:solidFill>
            <a:srgbClr val="FFD9D9"/>
          </a:solidFill>
          <a:ln w="19050">
            <a:solidFill>
              <a:srgbClr val="FF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7" name="爆発 1 66"/>
          <p:cNvSpPr/>
          <p:nvPr/>
        </p:nvSpPr>
        <p:spPr>
          <a:xfrm>
            <a:off x="2767152" y="6379050"/>
            <a:ext cx="761693" cy="809256"/>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倒壊</a:t>
            </a:r>
            <a:endParaRPr kumimoji="1" lang="ja-JP" altLang="en-US" sz="1400" b="1" dirty="0">
              <a:solidFill>
                <a:schemeClr val="tx1"/>
              </a:solidFill>
            </a:endParaRPr>
          </a:p>
        </p:txBody>
      </p:sp>
      <p:grpSp>
        <p:nvGrpSpPr>
          <p:cNvPr id="68" name="グループ化 67"/>
          <p:cNvGrpSpPr>
            <a:grpSpLocks noChangeAspect="1"/>
          </p:cNvGrpSpPr>
          <p:nvPr/>
        </p:nvGrpSpPr>
        <p:grpSpPr>
          <a:xfrm>
            <a:off x="4661170" y="6551692"/>
            <a:ext cx="1049721" cy="825943"/>
            <a:chOff x="4332288" y="3362325"/>
            <a:chExt cx="2409825" cy="1838325"/>
          </a:xfrm>
        </p:grpSpPr>
        <p:pic>
          <p:nvPicPr>
            <p:cNvPr id="69" name="Picture 122" descr="C:\Users\01289\Desktop\補強住宅.jpg"/>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32288" y="3362325"/>
              <a:ext cx="2409825"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 name="フリーフォーム 69"/>
            <p:cNvSpPr/>
            <p:nvPr/>
          </p:nvSpPr>
          <p:spPr>
            <a:xfrm>
              <a:off x="4692650" y="4294188"/>
              <a:ext cx="1609725" cy="660400"/>
            </a:xfrm>
            <a:custGeom>
              <a:avLst/>
              <a:gdLst>
                <a:gd name="connsiteX0" fmla="*/ 41275 w 708025"/>
                <a:gd name="connsiteY0" fmla="*/ 269875 h 479425"/>
                <a:gd name="connsiteX1" fmla="*/ 0 w 708025"/>
                <a:gd name="connsiteY1" fmla="*/ 238125 h 479425"/>
                <a:gd name="connsiteX2" fmla="*/ 3175 w 708025"/>
                <a:gd name="connsiteY2" fmla="*/ 0 h 479425"/>
                <a:gd name="connsiteX3" fmla="*/ 536575 w 708025"/>
                <a:gd name="connsiteY3" fmla="*/ 288925 h 479425"/>
                <a:gd name="connsiteX4" fmla="*/ 704850 w 708025"/>
                <a:gd name="connsiteY4" fmla="*/ 266700 h 479425"/>
                <a:gd name="connsiteX5" fmla="*/ 708025 w 708025"/>
                <a:gd name="connsiteY5" fmla="*/ 479425 h 479425"/>
                <a:gd name="connsiteX0" fmla="*/ 41275 w 704850"/>
                <a:gd name="connsiteY0" fmla="*/ 269875 h 288925"/>
                <a:gd name="connsiteX1" fmla="*/ 0 w 704850"/>
                <a:gd name="connsiteY1" fmla="*/ 238125 h 288925"/>
                <a:gd name="connsiteX2" fmla="*/ 3175 w 704850"/>
                <a:gd name="connsiteY2" fmla="*/ 0 h 288925"/>
                <a:gd name="connsiteX3" fmla="*/ 536575 w 704850"/>
                <a:gd name="connsiteY3" fmla="*/ 288925 h 288925"/>
                <a:gd name="connsiteX4" fmla="*/ 704850 w 704850"/>
                <a:gd name="connsiteY4" fmla="*/ 266700 h 288925"/>
                <a:gd name="connsiteX0" fmla="*/ 41275 w 536575"/>
                <a:gd name="connsiteY0" fmla="*/ 269875 h 386333"/>
                <a:gd name="connsiteX1" fmla="*/ 0 w 536575"/>
                <a:gd name="connsiteY1" fmla="*/ 238125 h 386333"/>
                <a:gd name="connsiteX2" fmla="*/ 3175 w 536575"/>
                <a:gd name="connsiteY2" fmla="*/ 0 h 386333"/>
                <a:gd name="connsiteX3" fmla="*/ 536575 w 536575"/>
                <a:gd name="connsiteY3" fmla="*/ 288925 h 386333"/>
                <a:gd name="connsiteX4" fmla="*/ 189508 w 536575"/>
                <a:gd name="connsiteY4" fmla="*/ 386333 h 386333"/>
                <a:gd name="connsiteX0" fmla="*/ 41275 w 697633"/>
                <a:gd name="connsiteY0" fmla="*/ 269875 h 386333"/>
                <a:gd name="connsiteX1" fmla="*/ 0 w 697633"/>
                <a:gd name="connsiteY1" fmla="*/ 238125 h 386333"/>
                <a:gd name="connsiteX2" fmla="*/ 3175 w 697633"/>
                <a:gd name="connsiteY2" fmla="*/ 0 h 386333"/>
                <a:gd name="connsiteX3" fmla="*/ 536575 w 697633"/>
                <a:gd name="connsiteY3" fmla="*/ 288925 h 386333"/>
                <a:gd name="connsiteX4" fmla="*/ 697633 w 697633"/>
                <a:gd name="connsiteY4" fmla="*/ 265683 h 386333"/>
                <a:gd name="connsiteX5" fmla="*/ 189508 w 697633"/>
                <a:gd name="connsiteY5" fmla="*/ 386333 h 386333"/>
                <a:gd name="connsiteX0" fmla="*/ 41275 w 704851"/>
                <a:gd name="connsiteY0" fmla="*/ 269875 h 482600"/>
                <a:gd name="connsiteX1" fmla="*/ 0 w 704851"/>
                <a:gd name="connsiteY1" fmla="*/ 238125 h 482600"/>
                <a:gd name="connsiteX2" fmla="*/ 3175 w 704851"/>
                <a:gd name="connsiteY2" fmla="*/ 0 h 482600"/>
                <a:gd name="connsiteX3" fmla="*/ 536575 w 704851"/>
                <a:gd name="connsiteY3" fmla="*/ 288925 h 482600"/>
                <a:gd name="connsiteX4" fmla="*/ 697633 w 704851"/>
                <a:gd name="connsiteY4" fmla="*/ 265683 h 482600"/>
                <a:gd name="connsiteX5" fmla="*/ 704851 w 704851"/>
                <a:gd name="connsiteY5" fmla="*/ 482600 h 482600"/>
                <a:gd name="connsiteX6" fmla="*/ 189508 w 704851"/>
                <a:gd name="connsiteY6" fmla="*/ 386333 h 482600"/>
                <a:gd name="connsiteX0" fmla="*/ 41275 w 1599333"/>
                <a:gd name="connsiteY0" fmla="*/ 269875 h 482600"/>
                <a:gd name="connsiteX1" fmla="*/ 0 w 1599333"/>
                <a:gd name="connsiteY1" fmla="*/ 238125 h 482600"/>
                <a:gd name="connsiteX2" fmla="*/ 3175 w 1599333"/>
                <a:gd name="connsiteY2" fmla="*/ 0 h 482600"/>
                <a:gd name="connsiteX3" fmla="*/ 536575 w 1599333"/>
                <a:gd name="connsiteY3" fmla="*/ 288925 h 482600"/>
                <a:gd name="connsiteX4" fmla="*/ 697633 w 1599333"/>
                <a:gd name="connsiteY4" fmla="*/ 265683 h 482600"/>
                <a:gd name="connsiteX5" fmla="*/ 704851 w 1599333"/>
                <a:gd name="connsiteY5" fmla="*/ 482600 h 482600"/>
                <a:gd name="connsiteX6" fmla="*/ 1599333 w 1599333"/>
                <a:gd name="connsiteY6" fmla="*/ 289941 h 482600"/>
                <a:gd name="connsiteX7" fmla="*/ 189508 w 1599333"/>
                <a:gd name="connsiteY7" fmla="*/ 386333 h 482600"/>
                <a:gd name="connsiteX0" fmla="*/ 41275 w 1609726"/>
                <a:gd name="connsiteY0" fmla="*/ 269875 h 482600"/>
                <a:gd name="connsiteX1" fmla="*/ 0 w 1609726"/>
                <a:gd name="connsiteY1" fmla="*/ 238125 h 482600"/>
                <a:gd name="connsiteX2" fmla="*/ 3175 w 1609726"/>
                <a:gd name="connsiteY2" fmla="*/ 0 h 482600"/>
                <a:gd name="connsiteX3" fmla="*/ 536575 w 1609726"/>
                <a:gd name="connsiteY3" fmla="*/ 288925 h 482600"/>
                <a:gd name="connsiteX4" fmla="*/ 697633 w 1609726"/>
                <a:gd name="connsiteY4" fmla="*/ 265683 h 482600"/>
                <a:gd name="connsiteX5" fmla="*/ 704851 w 1609726"/>
                <a:gd name="connsiteY5" fmla="*/ 482600 h 482600"/>
                <a:gd name="connsiteX6" fmla="*/ 1599333 w 1609726"/>
                <a:gd name="connsiteY6" fmla="*/ 289941 h 482600"/>
                <a:gd name="connsiteX7" fmla="*/ 1609726 w 1609726"/>
                <a:gd name="connsiteY7" fmla="*/ 368299 h 482600"/>
                <a:gd name="connsiteX8" fmla="*/ 189508 w 1609726"/>
                <a:gd name="connsiteY8" fmla="*/ 386333 h 482600"/>
                <a:gd name="connsiteX0" fmla="*/ 41275 w 1609726"/>
                <a:gd name="connsiteY0" fmla="*/ 269875 h 660399"/>
                <a:gd name="connsiteX1" fmla="*/ 0 w 1609726"/>
                <a:gd name="connsiteY1" fmla="*/ 238125 h 660399"/>
                <a:gd name="connsiteX2" fmla="*/ 3175 w 1609726"/>
                <a:gd name="connsiteY2" fmla="*/ 0 h 660399"/>
                <a:gd name="connsiteX3" fmla="*/ 536575 w 1609726"/>
                <a:gd name="connsiteY3" fmla="*/ 288925 h 660399"/>
                <a:gd name="connsiteX4" fmla="*/ 697633 w 1609726"/>
                <a:gd name="connsiteY4" fmla="*/ 265683 h 660399"/>
                <a:gd name="connsiteX5" fmla="*/ 704851 w 1609726"/>
                <a:gd name="connsiteY5" fmla="*/ 482600 h 660399"/>
                <a:gd name="connsiteX6" fmla="*/ 1599333 w 1609726"/>
                <a:gd name="connsiteY6" fmla="*/ 289941 h 660399"/>
                <a:gd name="connsiteX7" fmla="*/ 1609726 w 1609726"/>
                <a:gd name="connsiteY7" fmla="*/ 368299 h 660399"/>
                <a:gd name="connsiteX8" fmla="*/ 534566 w 1609726"/>
                <a:gd name="connsiteY8" fmla="*/ 660399 h 660399"/>
                <a:gd name="connsiteX9" fmla="*/ 189508 w 1609726"/>
                <a:gd name="connsiteY9" fmla="*/ 386333 h 660399"/>
                <a:gd name="connsiteX0" fmla="*/ 41275 w 1609726"/>
                <a:gd name="connsiteY0" fmla="*/ 269875 h 660399"/>
                <a:gd name="connsiteX1" fmla="*/ 0 w 1609726"/>
                <a:gd name="connsiteY1" fmla="*/ 238125 h 660399"/>
                <a:gd name="connsiteX2" fmla="*/ 3175 w 1609726"/>
                <a:gd name="connsiteY2" fmla="*/ 0 h 660399"/>
                <a:gd name="connsiteX3" fmla="*/ 536575 w 1609726"/>
                <a:gd name="connsiteY3" fmla="*/ 288925 h 660399"/>
                <a:gd name="connsiteX4" fmla="*/ 697633 w 1609726"/>
                <a:gd name="connsiteY4" fmla="*/ 265683 h 660399"/>
                <a:gd name="connsiteX5" fmla="*/ 710209 w 1609726"/>
                <a:gd name="connsiteY5" fmla="*/ 478284 h 660399"/>
                <a:gd name="connsiteX6" fmla="*/ 1599333 w 1609726"/>
                <a:gd name="connsiteY6" fmla="*/ 289941 h 660399"/>
                <a:gd name="connsiteX7" fmla="*/ 1609726 w 1609726"/>
                <a:gd name="connsiteY7" fmla="*/ 368299 h 660399"/>
                <a:gd name="connsiteX8" fmla="*/ 534566 w 1609726"/>
                <a:gd name="connsiteY8" fmla="*/ 660399 h 660399"/>
                <a:gd name="connsiteX9" fmla="*/ 189508 w 1609726"/>
                <a:gd name="connsiteY9" fmla="*/ 386333 h 660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9726" h="660399">
                  <a:moveTo>
                    <a:pt x="41275" y="269875"/>
                  </a:moveTo>
                  <a:lnTo>
                    <a:pt x="0" y="238125"/>
                  </a:lnTo>
                  <a:cubicBezTo>
                    <a:pt x="1058" y="158750"/>
                    <a:pt x="2117" y="79375"/>
                    <a:pt x="3175" y="0"/>
                  </a:cubicBezTo>
                  <a:lnTo>
                    <a:pt x="536575" y="288925"/>
                  </a:lnTo>
                  <a:lnTo>
                    <a:pt x="697633" y="265683"/>
                  </a:lnTo>
                  <a:lnTo>
                    <a:pt x="710209" y="478284"/>
                  </a:lnTo>
                  <a:lnTo>
                    <a:pt x="1599333" y="289941"/>
                  </a:lnTo>
                  <a:lnTo>
                    <a:pt x="1609726" y="368299"/>
                  </a:lnTo>
                  <a:lnTo>
                    <a:pt x="534566" y="660399"/>
                  </a:lnTo>
                  <a:lnTo>
                    <a:pt x="189508" y="386333"/>
                  </a:ln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pic>
        <p:nvPicPr>
          <p:cNvPr id="71" name="図 7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78337" y="6505911"/>
            <a:ext cx="780475" cy="917507"/>
          </a:xfrm>
          <a:prstGeom prst="rect">
            <a:avLst/>
          </a:prstGeom>
        </p:spPr>
      </p:pic>
      <p:sp>
        <p:nvSpPr>
          <p:cNvPr id="72" name="右矢印 71"/>
          <p:cNvSpPr/>
          <p:nvPr/>
        </p:nvSpPr>
        <p:spPr>
          <a:xfrm>
            <a:off x="4358813" y="6836075"/>
            <a:ext cx="288548" cy="256027"/>
          </a:xfrm>
          <a:prstGeom prst="rightArrow">
            <a:avLst>
              <a:gd name="adj1" fmla="val 57574"/>
              <a:gd name="adj2" fmla="val 547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74" name="円/楕円 73"/>
          <p:cNvSpPr/>
          <p:nvPr/>
        </p:nvSpPr>
        <p:spPr>
          <a:xfrm>
            <a:off x="4651126" y="5473384"/>
            <a:ext cx="1370161" cy="429885"/>
          </a:xfrm>
          <a:prstGeom prst="ellipse">
            <a:avLst/>
          </a:prstGeom>
          <a:solidFill>
            <a:schemeClr val="bg1"/>
          </a:solidFill>
          <a:ln w="101600" cap="flat" cmpd="thickThin" algn="ctr">
            <a:solidFill>
              <a:srgbClr val="92D05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schemeClr val="accent3">
                    <a:lumMod val="75000"/>
                  </a:schemeClr>
                </a:solidFill>
                <a:effectLst/>
                <a:uLnTx/>
                <a:uFillTx/>
                <a:latin typeface="Arial"/>
                <a:ea typeface="AR Pゴシック体S"/>
              </a:rPr>
              <a:t>新規創設</a:t>
            </a:r>
          </a:p>
        </p:txBody>
      </p:sp>
      <p:sp>
        <p:nvSpPr>
          <p:cNvPr id="76" name="角丸四角形 75"/>
          <p:cNvSpPr/>
          <p:nvPr/>
        </p:nvSpPr>
        <p:spPr>
          <a:xfrm>
            <a:off x="92246" y="5526681"/>
            <a:ext cx="4555114" cy="323292"/>
          </a:xfrm>
          <a:prstGeom prst="roundRect">
            <a:avLst>
              <a:gd name="adj" fmla="val 50000"/>
            </a:avLst>
          </a:prstGeom>
          <a:solidFill>
            <a:srgbClr val="92D050">
              <a:alpha val="50000"/>
            </a:srgbClr>
          </a:solidFill>
          <a:ln w="6350" cap="flat" cmpd="sng" algn="ctr">
            <a:solidFill>
              <a:srgbClr val="92D050"/>
            </a:solidFill>
            <a:prstDash val="solid"/>
            <a:miter lim="800000"/>
          </a:ln>
          <a:effectLst/>
        </p:spPr>
        <p:txBody>
          <a:bodyPr rtlCol="0" anchor="ctr"/>
          <a:lstStyle/>
          <a:p>
            <a:pPr algn="ctr" defTabSz="852038">
              <a:defRPr/>
            </a:pPr>
            <a:r>
              <a:rPr kumimoji="0" lang="ja-JP" altLang="en-US" sz="1400" b="1" kern="0" dirty="0">
                <a:latin typeface="HG丸ｺﾞｼｯｸM-PRO" pitchFamily="50" charset="-128"/>
                <a:ea typeface="HG丸ｺﾞｼｯｸM-PRO" pitchFamily="50" charset="-128"/>
              </a:rPr>
              <a:t>移転が困難で、やむを得ず現地再建をされる方へ</a:t>
            </a:r>
          </a:p>
        </p:txBody>
      </p:sp>
      <p:sp>
        <p:nvSpPr>
          <p:cNvPr id="81" name="Text Box 24"/>
          <p:cNvSpPr txBox="1">
            <a:spLocks noChangeArrowheads="1"/>
          </p:cNvSpPr>
          <p:nvPr/>
        </p:nvSpPr>
        <p:spPr bwMode="auto">
          <a:xfrm rot="1320000">
            <a:off x="771335" y="8023356"/>
            <a:ext cx="431595" cy="107677"/>
          </a:xfrm>
          <a:prstGeom prst="rect">
            <a:avLst/>
          </a:prstGeom>
          <a:solidFill>
            <a:sysClr val="window" lastClr="FFFFFF"/>
          </a:solidFill>
          <a:ln w="9525">
            <a:noFill/>
            <a:miter lim="800000"/>
            <a:headEnd/>
            <a:tailEnd/>
          </a:ln>
        </p:spPr>
        <p:txBody>
          <a:bodyPr wrap="none" lIns="36000" tIns="0" rIns="36000" bIns="0">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ja-JP" altLang="en-US" sz="700" b="0" i="0" u="none" strike="noStrike" kern="0" cap="none" spc="0" normalizeH="0" baseline="0" noProof="0" dirty="0" smtClean="0">
                <a:ln>
                  <a:noFill/>
                </a:ln>
                <a:solidFill>
                  <a:prstClr val="black"/>
                </a:solidFill>
                <a:effectLst/>
                <a:uLnTx/>
                <a:uFillTx/>
                <a:ea typeface="HGP創英角ｺﾞｼｯｸUB" pitchFamily="50" charset="-128"/>
              </a:rPr>
              <a:t>警戒区域</a:t>
            </a:r>
          </a:p>
        </p:txBody>
      </p:sp>
      <p:sp>
        <p:nvSpPr>
          <p:cNvPr id="82" name="Text Box 28"/>
          <p:cNvSpPr txBox="1">
            <a:spLocks noChangeArrowheads="1"/>
          </p:cNvSpPr>
          <p:nvPr/>
        </p:nvSpPr>
        <p:spPr bwMode="auto">
          <a:xfrm rot="1320000">
            <a:off x="681606" y="7843053"/>
            <a:ext cx="611055" cy="107677"/>
          </a:xfrm>
          <a:prstGeom prst="rect">
            <a:avLst/>
          </a:prstGeom>
          <a:solidFill>
            <a:sysClr val="window" lastClr="FFFFFF"/>
          </a:solidFill>
          <a:ln w="9525">
            <a:noFill/>
            <a:miter lim="800000"/>
            <a:headEnd/>
            <a:tailEnd/>
          </a:ln>
        </p:spPr>
        <p:txBody>
          <a:bodyPr wrap="none" lIns="36000" tIns="0" rIns="36000" bIns="0">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ja-JP" altLang="en-US" sz="700" b="0" i="0" u="none" strike="noStrike" kern="0" cap="none" spc="0" normalizeH="0" baseline="0" noProof="0" dirty="0" smtClean="0">
                <a:ln>
                  <a:noFill/>
                </a:ln>
                <a:solidFill>
                  <a:prstClr val="black"/>
                </a:solidFill>
                <a:effectLst/>
                <a:uLnTx/>
                <a:uFillTx/>
                <a:ea typeface="HGP創英角ｺﾞｼｯｸUB" pitchFamily="50" charset="-128"/>
              </a:rPr>
              <a:t>特別警戒区域</a:t>
            </a:r>
          </a:p>
        </p:txBody>
      </p:sp>
      <p:sp>
        <p:nvSpPr>
          <p:cNvPr id="83" name="Text Box 22"/>
          <p:cNvSpPr txBox="1">
            <a:spLocks noChangeArrowheads="1"/>
          </p:cNvSpPr>
          <p:nvPr/>
        </p:nvSpPr>
        <p:spPr bwMode="auto">
          <a:xfrm>
            <a:off x="911217" y="7053256"/>
            <a:ext cx="379365" cy="96681"/>
          </a:xfrm>
          <a:prstGeom prst="rect">
            <a:avLst/>
          </a:prstGeom>
          <a:solidFill>
            <a:srgbClr val="FF5050"/>
          </a:solidFill>
          <a:ln w="9525">
            <a:noFill/>
            <a:miter lim="800000"/>
            <a:headEnd/>
            <a:tailEnd/>
          </a:ln>
          <a:effectLst/>
        </p:spPr>
        <p:txBody>
          <a:bodyPr wrap="none" lIns="36000" tIns="0" rIns="36000" bIns="0">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ja-JP" altLang="en-US" sz="800" b="0" i="0" u="none" strike="noStrike" kern="0" cap="none" spc="0" normalizeH="0" baseline="0" noProof="0" dirty="0">
                <a:ln>
                  <a:noFill/>
                </a:ln>
                <a:solidFill>
                  <a:prstClr val="black"/>
                </a:solidFill>
                <a:effectLst/>
                <a:uLnTx/>
                <a:uFillTx/>
                <a:latin typeface="Arial" charset="0"/>
                <a:ea typeface="HGP創英角ｺﾞｼｯｸUB" pitchFamily="50" charset="-128"/>
              </a:rPr>
              <a:t>急傾斜地</a:t>
            </a:r>
          </a:p>
        </p:txBody>
      </p:sp>
      <p:sp>
        <p:nvSpPr>
          <p:cNvPr id="86" name="角丸四角形吹き出し 85"/>
          <p:cNvSpPr/>
          <p:nvPr/>
        </p:nvSpPr>
        <p:spPr>
          <a:xfrm>
            <a:off x="1519752" y="6469863"/>
            <a:ext cx="1193143" cy="360505"/>
          </a:xfrm>
          <a:prstGeom prst="wedgeRoundRectCallout">
            <a:avLst>
              <a:gd name="adj1" fmla="val -60063"/>
              <a:gd name="adj2" fmla="val 175171"/>
              <a:gd name="adj3" fmla="val 16667"/>
            </a:avLst>
          </a:prstGeom>
          <a:solidFill>
            <a:srgbClr val="FF9999"/>
          </a:solidFill>
          <a:ln w="25400" cap="flat" cmpd="sng" algn="ctr">
            <a:solidFill>
              <a:srgbClr val="FF0000"/>
            </a:solidFill>
            <a:prstDash val="solid"/>
            <a:miter lim="800000"/>
          </a:ln>
          <a:effectLst/>
        </p:spPr>
        <p:txBody>
          <a:bodyPr wrap="none" lIns="0" tIns="0" rIns="0" bIns="0" rtlCol="0" anchor="ctr"/>
          <a:lstStyle/>
          <a:p>
            <a:pPr algn="ctr" defTabSz="852038">
              <a:defRPr/>
            </a:pPr>
            <a:r>
              <a:rPr kumimoji="0" lang="ja-JP" altLang="en-US" sz="1100" kern="0" dirty="0" smtClean="0">
                <a:solidFill>
                  <a:prstClr val="black"/>
                </a:solidFill>
                <a:latin typeface="HG丸ｺﾞｼｯｸM-PRO" pitchFamily="50" charset="-128"/>
                <a:ea typeface="HG丸ｺﾞｼｯｸM-PRO" pitchFamily="50" charset="-128"/>
              </a:rPr>
              <a:t>対象住宅</a:t>
            </a:r>
            <a:endParaRPr kumimoji="0" lang="en-US" altLang="ja-JP" sz="1100" kern="0" dirty="0" smtClean="0">
              <a:solidFill>
                <a:prstClr val="black"/>
              </a:solidFill>
              <a:latin typeface="HG丸ｺﾞｼｯｸM-PRO" pitchFamily="50" charset="-128"/>
              <a:ea typeface="HG丸ｺﾞｼｯｸM-PRO" pitchFamily="50" charset="-128"/>
            </a:endParaRPr>
          </a:p>
          <a:p>
            <a:pPr algn="ctr" defTabSz="852038">
              <a:defRPr/>
            </a:pPr>
            <a:r>
              <a:rPr kumimoji="0" lang="ja-JP" altLang="en-US" sz="1100" kern="0" dirty="0">
                <a:solidFill>
                  <a:prstClr val="black"/>
                </a:solidFill>
                <a:latin typeface="HG丸ｺﾞｼｯｸM-PRO" pitchFamily="50" charset="-128"/>
                <a:ea typeface="HG丸ｺﾞｼｯｸM-PRO" pitchFamily="50" charset="-128"/>
              </a:rPr>
              <a:t>地震に</a:t>
            </a:r>
            <a:r>
              <a:rPr kumimoji="0" lang="ja-JP" altLang="en-US" sz="1100" kern="0" dirty="0" smtClean="0">
                <a:solidFill>
                  <a:prstClr val="black"/>
                </a:solidFill>
                <a:latin typeface="HG丸ｺﾞｼｯｸM-PRO" pitchFamily="50" charset="-128"/>
                <a:ea typeface="HG丸ｺﾞｼｯｸM-PRO" pitchFamily="50" charset="-128"/>
              </a:rPr>
              <a:t>より倒壊</a:t>
            </a:r>
            <a:endParaRPr kumimoji="0" lang="ja-JP" altLang="en-US" sz="1100" kern="0" dirty="0">
              <a:solidFill>
                <a:prstClr val="black"/>
              </a:solidFill>
              <a:latin typeface="HG丸ｺﾞｼｯｸM-PRO" pitchFamily="50" charset="-128"/>
              <a:ea typeface="HG丸ｺﾞｼｯｸM-PRO" pitchFamily="50" charset="-128"/>
            </a:endParaRPr>
          </a:p>
        </p:txBody>
      </p:sp>
      <p:sp>
        <p:nvSpPr>
          <p:cNvPr id="91" name="角丸四角形 90"/>
          <p:cNvSpPr/>
          <p:nvPr/>
        </p:nvSpPr>
        <p:spPr>
          <a:xfrm>
            <a:off x="2852937" y="7489718"/>
            <a:ext cx="3945542" cy="368407"/>
          </a:xfrm>
          <a:prstGeom prst="roundRect">
            <a:avLst>
              <a:gd name="adj" fmla="val 6096"/>
            </a:avLst>
          </a:prstGeom>
          <a:solidFill>
            <a:srgbClr val="FFFF99"/>
          </a:solidFill>
          <a:ln w="19050" cap="flat" cmpd="sng" algn="ctr">
            <a:solidFill>
              <a:schemeClr val="accent6"/>
            </a:solidFill>
            <a:prstDash val="solid"/>
            <a:miter lim="800000"/>
          </a:ln>
          <a:effectLst/>
        </p:spPr>
        <p:txBody>
          <a:bodyPr lIns="85204" tIns="42602" rIns="85204" bIns="42602" rtlCol="0" anchor="ctr"/>
          <a:lstStyle/>
          <a:p>
            <a:pPr algn="ctr" defTabSz="852038">
              <a:defRPr/>
            </a:pPr>
            <a:endParaRPr kumimoji="0" lang="ja-JP" altLang="en-US" sz="1700" kern="0">
              <a:solidFill>
                <a:prstClr val="black"/>
              </a:solidFill>
              <a:latin typeface="Arial"/>
              <a:ea typeface="ＭＳ Ｐゴシック"/>
            </a:endParaRPr>
          </a:p>
        </p:txBody>
      </p:sp>
      <p:sp>
        <p:nvSpPr>
          <p:cNvPr id="92" name="テキスト ボックス 91"/>
          <p:cNvSpPr txBox="1"/>
          <p:nvPr/>
        </p:nvSpPr>
        <p:spPr>
          <a:xfrm>
            <a:off x="3709278" y="7471008"/>
            <a:ext cx="3012030" cy="406299"/>
          </a:xfrm>
          <a:prstGeom prst="rect">
            <a:avLst/>
          </a:prstGeom>
          <a:noFill/>
        </p:spPr>
        <p:txBody>
          <a:bodyPr wrap="square" lIns="33545" tIns="33545" rIns="33545" bIns="33545" rtlCol="0">
            <a:spAutoFit/>
          </a:bodyPr>
          <a:lstStyle/>
          <a:p>
            <a:pPr marL="85795" indent="-85795"/>
            <a:r>
              <a:rPr lang="ja-JP" altLang="en-US" sz="1100" dirty="0" smtClean="0">
                <a:solidFill>
                  <a:prstClr val="black"/>
                </a:solidFill>
                <a:latin typeface="HG丸ｺﾞｼｯｸM-PRO" pitchFamily="50" charset="-128"/>
                <a:ea typeface="HG丸ｺﾞｼｯｸM-PRO" pitchFamily="50" charset="-128"/>
              </a:rPr>
              <a:t>◎住宅補強の工事に要する費用</a:t>
            </a:r>
            <a:endParaRPr lang="en-US" altLang="ja-JP" sz="1100" dirty="0" smtClean="0">
              <a:solidFill>
                <a:prstClr val="black"/>
              </a:solidFill>
              <a:latin typeface="HG丸ｺﾞｼｯｸM-PRO" pitchFamily="50" charset="-128"/>
              <a:ea typeface="HG丸ｺﾞｼｯｸM-PRO" pitchFamily="50" charset="-128"/>
            </a:endParaRPr>
          </a:p>
          <a:p>
            <a:pPr marL="85795" indent="-85795"/>
            <a:r>
              <a:rPr lang="ja-JP" altLang="en-US" sz="1100" dirty="0" smtClean="0">
                <a:solidFill>
                  <a:prstClr val="black"/>
                </a:solidFill>
                <a:latin typeface="HG丸ｺﾞｼｯｸM-PRO" pitchFamily="50" charset="-128"/>
                <a:ea typeface="HG丸ｺﾞｼｯｸM-PRO" pitchFamily="50" charset="-128"/>
              </a:rPr>
              <a:t>◎住宅補強のために必要な設計に要する費用</a:t>
            </a:r>
            <a:endParaRPr lang="ja-JP" altLang="en-US" sz="1100" dirty="0">
              <a:solidFill>
                <a:prstClr val="black"/>
              </a:solidFill>
              <a:latin typeface="HG丸ｺﾞｼｯｸM-PRO" pitchFamily="50" charset="-128"/>
              <a:ea typeface="HG丸ｺﾞｼｯｸM-PRO" pitchFamily="50" charset="-128"/>
            </a:endParaRPr>
          </a:p>
        </p:txBody>
      </p:sp>
      <p:sp>
        <p:nvSpPr>
          <p:cNvPr id="93" name="角丸四角形 92"/>
          <p:cNvSpPr/>
          <p:nvPr/>
        </p:nvSpPr>
        <p:spPr>
          <a:xfrm>
            <a:off x="2862709" y="7492785"/>
            <a:ext cx="816306" cy="180975"/>
          </a:xfrm>
          <a:prstGeom prst="roundRect">
            <a:avLst>
              <a:gd name="adj" fmla="val 25667"/>
            </a:avLst>
          </a:prstGeom>
          <a:solidFill>
            <a:schemeClr val="accent1"/>
          </a:solidFill>
          <a:ln w="19050" cap="flat" cmpd="sng" algn="ctr">
            <a:noFill/>
            <a:prstDash val="solid"/>
            <a:miter lim="800000"/>
          </a:ln>
          <a:effectLst/>
        </p:spPr>
        <p:txBody>
          <a:bodyPr vert="horz" lIns="85204" tIns="42602" rIns="85204" bIns="42602" rtlCol="0" anchor="ctr"/>
          <a:lstStyle/>
          <a:p>
            <a:pPr algn="ctr" defTabSz="852038">
              <a:defRPr/>
            </a:pPr>
            <a:r>
              <a:rPr kumimoji="0" lang="ja-JP" altLang="en-US" sz="1100" kern="0" dirty="0">
                <a:solidFill>
                  <a:schemeClr val="bg1"/>
                </a:solidFill>
                <a:latin typeface="HG丸ｺﾞｼｯｸM-PRO" pitchFamily="50" charset="-128"/>
                <a:ea typeface="HG丸ｺﾞｼｯｸM-PRO" pitchFamily="50" charset="-128"/>
              </a:rPr>
              <a:t>支援</a:t>
            </a:r>
            <a:r>
              <a:rPr kumimoji="0" lang="ja-JP" altLang="en-US" sz="1100" kern="0" dirty="0" smtClean="0">
                <a:solidFill>
                  <a:schemeClr val="bg1"/>
                </a:solidFill>
                <a:latin typeface="HG丸ｺﾞｼｯｸM-PRO" pitchFamily="50" charset="-128"/>
                <a:ea typeface="HG丸ｺﾞｼｯｸM-PRO" pitchFamily="50" charset="-128"/>
              </a:rPr>
              <a:t>内容</a:t>
            </a:r>
            <a:endParaRPr kumimoji="0" lang="ja-JP" altLang="en-US" sz="1100" kern="0" dirty="0">
              <a:solidFill>
                <a:schemeClr val="bg1"/>
              </a:solidFill>
              <a:latin typeface="HG丸ｺﾞｼｯｸM-PRO" pitchFamily="50" charset="-128"/>
              <a:ea typeface="HG丸ｺﾞｼｯｸM-PRO" pitchFamily="50" charset="-128"/>
            </a:endParaRPr>
          </a:p>
        </p:txBody>
      </p:sp>
      <p:sp>
        <p:nvSpPr>
          <p:cNvPr id="94" name="下矢印 93"/>
          <p:cNvSpPr/>
          <p:nvPr/>
        </p:nvSpPr>
        <p:spPr>
          <a:xfrm>
            <a:off x="4621926" y="7866143"/>
            <a:ext cx="432048" cy="137969"/>
          </a:xfrm>
          <a:prstGeom prst="downArrow">
            <a:avLst/>
          </a:prstGeom>
          <a:solidFill>
            <a:srgbClr val="FFFF99"/>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角丸四角形 94"/>
          <p:cNvSpPr/>
          <p:nvPr/>
        </p:nvSpPr>
        <p:spPr>
          <a:xfrm>
            <a:off x="2825486" y="8004515"/>
            <a:ext cx="3957190" cy="292573"/>
          </a:xfrm>
          <a:prstGeom prst="roundRect">
            <a:avLst>
              <a:gd name="adj" fmla="val 6096"/>
            </a:avLst>
          </a:prstGeom>
          <a:solidFill>
            <a:srgbClr val="FFFF99"/>
          </a:solidFill>
          <a:ln w="19050" cap="flat" cmpd="sng" algn="ctr">
            <a:solidFill>
              <a:srgbClr val="FF0000"/>
            </a:solidFill>
            <a:prstDash val="solid"/>
            <a:miter lim="800000"/>
          </a:ln>
          <a:effectLst/>
        </p:spPr>
        <p:txBody>
          <a:bodyPr lIns="85204" tIns="42602" rIns="85204" bIns="42602" rtlCol="0" anchor="ctr"/>
          <a:lstStyle/>
          <a:p>
            <a:pPr algn="ctr" defTabSz="852038">
              <a:defRPr/>
            </a:pPr>
            <a:r>
              <a:rPr kumimoji="0" lang="ja-JP" altLang="en-US" sz="1400" b="1" kern="0" dirty="0" smtClean="0">
                <a:solidFill>
                  <a:srgbClr val="FF0000"/>
                </a:solidFill>
                <a:latin typeface="HG丸ｺﾞｼｯｸM-PRO" pitchFamily="50" charset="-128"/>
                <a:ea typeface="HG丸ｺﾞｼｯｸM-PRO" pitchFamily="50" charset="-128"/>
              </a:rPr>
              <a:t>最高</a:t>
            </a:r>
            <a:r>
              <a:rPr kumimoji="0" lang="ja-JP" altLang="en-US" sz="1700" b="1" kern="0" dirty="0" smtClean="0">
                <a:solidFill>
                  <a:srgbClr val="FF0000"/>
                </a:solidFill>
                <a:latin typeface="HG丸ｺﾞｼｯｸM-PRO" pitchFamily="50" charset="-128"/>
                <a:ea typeface="HG丸ｺﾞｼｯｸM-PRO" pitchFamily="50" charset="-128"/>
              </a:rPr>
              <a:t>１５０万円</a:t>
            </a:r>
            <a:r>
              <a:rPr kumimoji="0" lang="ja-JP" altLang="en-US" sz="1400" b="1" kern="0" dirty="0" smtClean="0">
                <a:solidFill>
                  <a:srgbClr val="FF0000"/>
                </a:solidFill>
                <a:latin typeface="HG丸ｺﾞｼｯｸM-PRO" pitchFamily="50" charset="-128"/>
                <a:ea typeface="HG丸ｺﾞｼｯｸM-PRO" pitchFamily="50" charset="-128"/>
              </a:rPr>
              <a:t>（上記費用</a:t>
            </a:r>
            <a:r>
              <a:rPr kumimoji="0" lang="en-US" altLang="ja-JP" sz="1400" b="1" kern="0" dirty="0" smtClean="0">
                <a:solidFill>
                  <a:srgbClr val="FF0000"/>
                </a:solidFill>
                <a:latin typeface="HG丸ｺﾞｼｯｸM-PRO" pitchFamily="50" charset="-128"/>
                <a:ea typeface="HG丸ｺﾞｼｯｸM-PRO" pitchFamily="50" charset="-128"/>
              </a:rPr>
              <a:t>×</a:t>
            </a:r>
            <a:r>
              <a:rPr kumimoji="0" lang="ja-JP" altLang="en-US" sz="1400" b="1" kern="0" dirty="0" smtClean="0">
                <a:solidFill>
                  <a:srgbClr val="FF0000"/>
                </a:solidFill>
                <a:latin typeface="HG丸ｺﾞｼｯｸM-PRO" pitchFamily="50" charset="-128"/>
                <a:ea typeface="HG丸ｺﾞｼｯｸM-PRO" pitchFamily="50" charset="-128"/>
              </a:rPr>
              <a:t>１／２）</a:t>
            </a:r>
            <a:endParaRPr kumimoji="0" lang="ja-JP" altLang="en-US" sz="1700" b="1" kern="0" dirty="0">
              <a:solidFill>
                <a:srgbClr val="FF0000"/>
              </a:solidFill>
              <a:latin typeface="HG丸ｺﾞｼｯｸM-PRO" pitchFamily="50" charset="-128"/>
              <a:ea typeface="HG丸ｺﾞｼｯｸM-PRO" pitchFamily="50" charset="-128"/>
            </a:endParaRPr>
          </a:p>
        </p:txBody>
      </p:sp>
      <p:sp>
        <p:nvSpPr>
          <p:cNvPr id="96" name="テキスト ボックス 95"/>
          <p:cNvSpPr txBox="1"/>
          <p:nvPr/>
        </p:nvSpPr>
        <p:spPr>
          <a:xfrm>
            <a:off x="5695478" y="6612729"/>
            <a:ext cx="1187755" cy="575577"/>
          </a:xfrm>
          <a:prstGeom prst="rect">
            <a:avLst/>
          </a:prstGeom>
          <a:noFill/>
        </p:spPr>
        <p:txBody>
          <a:bodyPr wrap="square" lIns="33545" tIns="33545" rIns="33545" bIns="33545" rtlCol="0">
            <a:spAutoFit/>
          </a:bodyPr>
          <a:lstStyle/>
          <a:p>
            <a:pPr marL="85795" indent="-85795"/>
            <a:r>
              <a:rPr lang="ja-JP" altLang="en-US" sz="1100" dirty="0" smtClean="0">
                <a:solidFill>
                  <a:prstClr val="black"/>
                </a:solidFill>
                <a:latin typeface="HG丸ｺﾞｼｯｸM-PRO" pitchFamily="50" charset="-128"/>
                <a:ea typeface="HG丸ｺﾞｼｯｸM-PRO" pitchFamily="50" charset="-128"/>
              </a:rPr>
              <a:t>レッド内の</a:t>
            </a:r>
            <a:endParaRPr lang="en-US" altLang="ja-JP" sz="1100" dirty="0" smtClean="0">
              <a:solidFill>
                <a:prstClr val="black"/>
              </a:solidFill>
              <a:latin typeface="HG丸ｺﾞｼｯｸM-PRO" pitchFamily="50" charset="-128"/>
              <a:ea typeface="HG丸ｺﾞｼｯｸM-PRO" pitchFamily="50" charset="-128"/>
            </a:endParaRPr>
          </a:p>
          <a:p>
            <a:pPr marL="85795" indent="-85795"/>
            <a:r>
              <a:rPr lang="ja-JP" altLang="en-US" sz="1100" dirty="0" smtClean="0">
                <a:solidFill>
                  <a:prstClr val="black"/>
                </a:solidFill>
                <a:latin typeface="HG丸ｺﾞｼｯｸM-PRO" pitchFamily="50" charset="-128"/>
                <a:ea typeface="HG丸ｺﾞｼｯｸM-PRO" pitchFamily="50" charset="-128"/>
              </a:rPr>
              <a:t>住宅再建では</a:t>
            </a:r>
            <a:endParaRPr lang="en-US" altLang="ja-JP" sz="1100" dirty="0" smtClean="0">
              <a:solidFill>
                <a:prstClr val="black"/>
              </a:solidFill>
              <a:latin typeface="HG丸ｺﾞｼｯｸM-PRO" pitchFamily="50" charset="-128"/>
              <a:ea typeface="HG丸ｺﾞｼｯｸM-PRO" pitchFamily="50" charset="-128"/>
            </a:endParaRPr>
          </a:p>
          <a:p>
            <a:pPr marL="85795" indent="-85795"/>
            <a:r>
              <a:rPr lang="ja-JP" altLang="en-US" sz="1100" dirty="0" smtClean="0">
                <a:solidFill>
                  <a:prstClr val="black"/>
                </a:solidFill>
                <a:latin typeface="HG丸ｺﾞｼｯｸM-PRO" pitchFamily="50" charset="-128"/>
                <a:ea typeface="HG丸ｺﾞｼｯｸM-PRO" pitchFamily="50" charset="-128"/>
              </a:rPr>
              <a:t>住宅</a:t>
            </a:r>
            <a:r>
              <a:rPr lang="ja-JP" altLang="en-US" sz="1100" dirty="0">
                <a:solidFill>
                  <a:prstClr val="black"/>
                </a:solidFill>
                <a:latin typeface="HG丸ｺﾞｼｯｸM-PRO" pitchFamily="50" charset="-128"/>
                <a:ea typeface="HG丸ｺﾞｼｯｸM-PRO" pitchFamily="50" charset="-128"/>
              </a:rPr>
              <a:t>補強</a:t>
            </a:r>
            <a:r>
              <a:rPr lang="ja-JP" altLang="en-US" sz="1100" dirty="0" smtClean="0">
                <a:solidFill>
                  <a:prstClr val="black"/>
                </a:solidFill>
                <a:latin typeface="HG丸ｺﾞｼｯｸM-PRO" pitchFamily="50" charset="-128"/>
                <a:ea typeface="HG丸ｺﾞｼｯｸM-PRO" pitchFamily="50" charset="-128"/>
              </a:rPr>
              <a:t>が</a:t>
            </a:r>
            <a:r>
              <a:rPr lang="ja-JP" altLang="en-US" sz="1100" dirty="0">
                <a:solidFill>
                  <a:prstClr val="black"/>
                </a:solidFill>
                <a:latin typeface="HG丸ｺﾞｼｯｸM-PRO" pitchFamily="50" charset="-128"/>
                <a:ea typeface="HG丸ｺﾞｼｯｸM-PRO" pitchFamily="50" charset="-128"/>
              </a:rPr>
              <a:t>必要</a:t>
            </a:r>
          </a:p>
        </p:txBody>
      </p:sp>
      <p:sp>
        <p:nvSpPr>
          <p:cNvPr id="97" name="角丸四角形 96"/>
          <p:cNvSpPr/>
          <p:nvPr/>
        </p:nvSpPr>
        <p:spPr>
          <a:xfrm>
            <a:off x="101770" y="8330490"/>
            <a:ext cx="1198337" cy="180975"/>
          </a:xfrm>
          <a:prstGeom prst="roundRect">
            <a:avLst>
              <a:gd name="adj" fmla="val 25667"/>
            </a:avLst>
          </a:prstGeom>
          <a:solidFill>
            <a:schemeClr val="accent1"/>
          </a:solidFill>
          <a:ln w="19050" cap="flat" cmpd="sng" algn="ctr">
            <a:noFill/>
            <a:prstDash val="solid"/>
            <a:miter lim="800000"/>
          </a:ln>
          <a:effectLst/>
        </p:spPr>
        <p:txBody>
          <a:bodyPr vert="horz" lIns="85204" tIns="42602" rIns="85204" bIns="42602" rtlCol="0" anchor="ctr"/>
          <a:lstStyle/>
          <a:p>
            <a:pPr algn="ctr" defTabSz="852038">
              <a:defRPr/>
            </a:pPr>
            <a:r>
              <a:rPr kumimoji="0" lang="ja-JP" altLang="en-US" sz="1100" kern="0" dirty="0">
                <a:solidFill>
                  <a:schemeClr val="bg1"/>
                </a:solidFill>
                <a:latin typeface="HG丸ｺﾞｼｯｸM-PRO" pitchFamily="50" charset="-128"/>
                <a:ea typeface="HG丸ｺﾞｼｯｸM-PRO" pitchFamily="50" charset="-128"/>
              </a:rPr>
              <a:t>お問い合わせ</a:t>
            </a:r>
          </a:p>
        </p:txBody>
      </p:sp>
      <p:sp>
        <p:nvSpPr>
          <p:cNvPr id="98" name="テキスト ボックス 97"/>
          <p:cNvSpPr txBox="1"/>
          <p:nvPr/>
        </p:nvSpPr>
        <p:spPr>
          <a:xfrm>
            <a:off x="93086" y="8696910"/>
            <a:ext cx="6420484" cy="411257"/>
          </a:xfrm>
          <a:prstGeom prst="rect">
            <a:avLst/>
          </a:prstGeom>
          <a:noFill/>
        </p:spPr>
        <p:txBody>
          <a:bodyPr wrap="square" lIns="36000" tIns="36000" rIns="36000" bIns="36000" rtlCol="0">
            <a:spAutoFit/>
          </a:bodyPr>
          <a:lstStyle/>
          <a:p>
            <a:r>
              <a:rPr lang="ja-JP" altLang="en-US" sz="1100" b="1" dirty="0">
                <a:solidFill>
                  <a:prstClr val="black"/>
                </a:solidFill>
                <a:latin typeface="HG丸ｺﾞｼｯｸM-PRO" panose="020F0600000000000000" pitchFamily="50" charset="-128"/>
                <a:ea typeface="HG丸ｺﾞｼｯｸM-PRO" panose="020F0600000000000000" pitchFamily="50" charset="-128"/>
              </a:rPr>
              <a:t>◎</a:t>
            </a:r>
            <a:r>
              <a:rPr lang="ja-JP" altLang="en-US" sz="1100" b="1" dirty="0" smtClean="0">
                <a:solidFill>
                  <a:prstClr val="black"/>
                </a:solidFill>
                <a:latin typeface="HG丸ｺﾞｼｯｸM-PRO" panose="020F0600000000000000" pitchFamily="50" charset="-128"/>
                <a:ea typeface="HG丸ｺﾞｼｯｸM-PRO" panose="020F0600000000000000" pitchFamily="50" charset="-128"/>
              </a:rPr>
              <a:t>熊本県砂防課　防災管理班（手続全般）         </a:t>
            </a:r>
            <a:r>
              <a:rPr lang="en-US" altLang="ja-JP" sz="1100" b="1" dirty="0" smtClean="0">
                <a:solidFill>
                  <a:prstClr val="black"/>
                </a:solidFill>
                <a:latin typeface="HG丸ｺﾞｼｯｸM-PRO" panose="020F0600000000000000" pitchFamily="50" charset="-128"/>
                <a:ea typeface="HG丸ｺﾞｼｯｸM-PRO" panose="020F0600000000000000" pitchFamily="50" charset="-128"/>
              </a:rPr>
              <a:t>TEL:096-333-2553</a:t>
            </a: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r>
              <a:rPr lang="ja-JP" altLang="en-US" sz="1100" b="1" dirty="0" smtClean="0">
                <a:solidFill>
                  <a:prstClr val="black"/>
                </a:solidFill>
                <a:latin typeface="HG丸ｺﾞｼｯｸM-PRO" panose="020F0600000000000000" pitchFamily="50" charset="-128"/>
                <a:ea typeface="HG丸ｺﾞｼｯｸM-PRO" panose="020F0600000000000000" pitchFamily="50" charset="-128"/>
              </a:rPr>
              <a:t>◎熊本県建築課　建築物安全推進班（補強方法）</a:t>
            </a:r>
            <a:r>
              <a:rPr lang="en-US" altLang="ja-JP" sz="1100" b="1" dirty="0" smtClean="0">
                <a:solidFill>
                  <a:prstClr val="black"/>
                </a:solidFill>
                <a:latin typeface="HG丸ｺﾞｼｯｸM-PRO" panose="020F0600000000000000" pitchFamily="50" charset="-128"/>
                <a:ea typeface="HG丸ｺﾞｼｯｸM-PRO" panose="020F0600000000000000" pitchFamily="50" charset="-128"/>
              </a:rPr>
              <a:t>TEL:096-333-2535</a:t>
            </a: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p:txBody>
      </p:sp>
      <p:pic>
        <p:nvPicPr>
          <p:cNvPr id="307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41591" y="8944919"/>
            <a:ext cx="1800923" cy="216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0" name="テキスト ボックス 99"/>
          <p:cNvSpPr txBox="1"/>
          <p:nvPr/>
        </p:nvSpPr>
        <p:spPr>
          <a:xfrm>
            <a:off x="4885901" y="8498603"/>
            <a:ext cx="1953048" cy="488201"/>
          </a:xfrm>
          <a:prstGeom prst="rect">
            <a:avLst/>
          </a:prstGeom>
          <a:noFill/>
        </p:spPr>
        <p:txBody>
          <a:bodyPr wrap="square" lIns="36000" tIns="36000" rIns="36000" bIns="36000" rtlCol="0">
            <a:spAutoFit/>
          </a:bodyPr>
          <a:lstStyle/>
          <a:p>
            <a:r>
              <a:rPr lang="ja-JP" altLang="en-US" sz="900" b="1" dirty="0" smtClean="0">
                <a:solidFill>
                  <a:prstClr val="black"/>
                </a:solidFill>
                <a:latin typeface="HG丸ｺﾞｼｯｸM-PRO" panose="020F0600000000000000" pitchFamily="50" charset="-128"/>
                <a:ea typeface="HG丸ｺﾞｼｯｸM-PRO" panose="020F0600000000000000" pitchFamily="50" charset="-128"/>
              </a:rPr>
              <a:t>ご自宅がレッドゾーン内かは、各地域振興局土木部、お住まいの市町村、県ホームページから確認できます。</a:t>
            </a:r>
            <a:endParaRPr lang="en-US" altLang="ja-JP" sz="9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89826" y="296068"/>
            <a:ext cx="6647974" cy="307777"/>
          </a:xfrm>
          <a:prstGeom prst="rect">
            <a:avLst/>
          </a:prstGeom>
          <a:noFill/>
        </p:spPr>
        <p:txBody>
          <a:bodyPr wrap="none" lIns="91440" tIns="45720" rIns="91440" bIns="45720">
            <a:spAutoFit/>
          </a:bodyPr>
          <a:lstStyle/>
          <a:p>
            <a:pPr algn="ctr"/>
            <a:r>
              <a:rPr lang="ja-JP" altLang="en-US" sz="1400" cap="none" spc="0" dirty="0" smtClean="0">
                <a:ln w="3175" cmpd="sng">
                  <a:solidFill>
                    <a:schemeClr val="bg1"/>
                  </a:solidFill>
                  <a:prstDash val="solid"/>
                  <a:miter lim="800000"/>
                </a:ln>
                <a:solidFill>
                  <a:schemeClr val="bg1"/>
                </a:solidFill>
                <a:effectLst>
                  <a:outerShdw blurRad="50800" algn="tl" rotWithShape="0">
                    <a:srgbClr val="000000"/>
                  </a:outerShdw>
                </a:effectLst>
                <a:latin typeface="HG丸ｺﾞｼｯｸM-PRO" panose="020F0600000000000000" pitchFamily="50" charset="-128"/>
                <a:ea typeface="HG丸ｺﾞｼｯｸM-PRO" panose="020F0600000000000000" pitchFamily="50" charset="-128"/>
              </a:rPr>
              <a:t>熊本地震による住宅被災者の皆様へ　再建時の移転費・住宅補強費を支援します</a:t>
            </a:r>
            <a:endParaRPr lang="ja-JP" altLang="en-US" sz="1400" cap="none" spc="0" dirty="0">
              <a:ln w="3175" cmpd="sng">
                <a:solidFill>
                  <a:schemeClr val="bg1"/>
                </a:solidFill>
                <a:prstDash val="solid"/>
                <a:miter lim="800000"/>
              </a:ln>
              <a:solidFill>
                <a:schemeClr val="bg1"/>
              </a:solidFill>
              <a:effectLst>
                <a:outerShdw blurRad="50800" algn="tl" rotWithShape="0">
                  <a:srgbClr val="000000"/>
                </a:outerShdw>
              </a:effectLst>
            </a:endParaRPr>
          </a:p>
        </p:txBody>
      </p:sp>
      <p:sp>
        <p:nvSpPr>
          <p:cNvPr id="54" name="テキスト ボックス 53"/>
          <p:cNvSpPr txBox="1"/>
          <p:nvPr/>
        </p:nvSpPr>
        <p:spPr>
          <a:xfrm>
            <a:off x="132329" y="5231346"/>
            <a:ext cx="6560404" cy="200055"/>
          </a:xfrm>
          <a:prstGeom prst="rect">
            <a:avLst/>
          </a:prstGeom>
          <a:noFill/>
        </p:spPr>
        <p:txBody>
          <a:bodyPr wrap="square" lIns="33545" tIns="0" rIns="33545" bIns="0" rtlCol="0">
            <a:spAutoFit/>
          </a:bodyPr>
          <a:lstStyle/>
          <a:p>
            <a:r>
              <a:rPr lang="ja-JP" altLang="en-US" sz="1300" dirty="0" smtClean="0">
                <a:solidFill>
                  <a:srgbClr val="FF0000"/>
                </a:solidFill>
                <a:latin typeface="HG丸ｺﾞｼｯｸM-PRO" panose="020F0600000000000000" pitchFamily="50" charset="-128"/>
                <a:ea typeface="HG丸ｺﾞｼｯｸM-PRO" panose="020F0600000000000000" pitchFamily="50" charset="-128"/>
              </a:rPr>
              <a:t>●事業（再建）に着手されている場合、又は完了している場合も事業の対象となります。</a:t>
            </a:r>
            <a:endParaRPr lang="ja-JP" altLang="en-US"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55" name="テキスト ボックス 54"/>
          <p:cNvSpPr txBox="1"/>
          <p:nvPr/>
        </p:nvSpPr>
        <p:spPr>
          <a:xfrm>
            <a:off x="1633655" y="8050968"/>
            <a:ext cx="1133497" cy="313966"/>
          </a:xfrm>
          <a:prstGeom prst="rect">
            <a:avLst/>
          </a:prstGeom>
          <a:noFill/>
        </p:spPr>
        <p:txBody>
          <a:bodyPr wrap="square" lIns="33545" tIns="33545" rIns="33545" bIns="33545" rtlCol="0">
            <a:spAutoFit/>
          </a:bodyPr>
          <a:lstStyle/>
          <a:p>
            <a:pPr marL="85795" indent="-85795"/>
            <a:r>
              <a:rPr lang="en-US" altLang="ja-JP" sz="800" dirty="0" smtClean="0">
                <a:solidFill>
                  <a:prstClr val="black"/>
                </a:solidFill>
                <a:latin typeface="HG丸ｺﾞｼｯｸM-PRO" pitchFamily="50" charset="-128"/>
                <a:ea typeface="HG丸ｺﾞｼｯｸM-PRO" pitchFamily="50" charset="-128"/>
              </a:rPr>
              <a:t>『</a:t>
            </a:r>
            <a:r>
              <a:rPr lang="ja-JP" altLang="en-US" sz="800" dirty="0" smtClean="0">
                <a:solidFill>
                  <a:prstClr val="black"/>
                </a:solidFill>
                <a:latin typeface="HG丸ｺﾞｼｯｸM-PRO" pitchFamily="50" charset="-128"/>
                <a:ea typeface="HG丸ｺﾞｼｯｸM-PRO" pitchFamily="50" charset="-128"/>
              </a:rPr>
              <a:t>急傾斜地の崩壊</a:t>
            </a:r>
            <a:r>
              <a:rPr lang="en-US" altLang="ja-JP" sz="800" dirty="0" smtClean="0">
                <a:solidFill>
                  <a:prstClr val="black"/>
                </a:solidFill>
                <a:latin typeface="HG丸ｺﾞｼｯｸM-PRO" pitchFamily="50" charset="-128"/>
                <a:ea typeface="HG丸ｺﾞｼｯｸM-PRO" pitchFamily="50" charset="-128"/>
              </a:rPr>
              <a:t>』</a:t>
            </a:r>
          </a:p>
          <a:p>
            <a:pPr marL="85795" indent="-85795"/>
            <a:r>
              <a:rPr lang="ja-JP" altLang="en-US" sz="800" dirty="0">
                <a:solidFill>
                  <a:prstClr val="black"/>
                </a:solidFill>
                <a:latin typeface="HG丸ｺﾞｼｯｸM-PRO" pitchFamily="50" charset="-128"/>
                <a:ea typeface="HG丸ｺﾞｼｯｸM-PRO" pitchFamily="50" charset="-128"/>
              </a:rPr>
              <a:t>　</a:t>
            </a:r>
            <a:r>
              <a:rPr lang="ja-JP" altLang="en-US" sz="800" dirty="0" smtClean="0">
                <a:solidFill>
                  <a:prstClr val="black"/>
                </a:solidFill>
                <a:latin typeface="HG丸ｺﾞｼｯｸM-PRO" pitchFamily="50" charset="-128"/>
                <a:ea typeface="HG丸ｺﾞｼｯｸM-PRO" pitchFamily="50" charset="-128"/>
              </a:rPr>
              <a:t>の場合の例</a:t>
            </a:r>
            <a:endParaRPr lang="ja-JP" altLang="en-US" sz="800" dirty="0">
              <a:solidFill>
                <a:prstClr val="black"/>
              </a:solidFill>
              <a:latin typeface="HG丸ｺﾞｼｯｸM-PRO" pitchFamily="50" charset="-128"/>
              <a:ea typeface="HG丸ｺﾞｼｯｸM-PRO" pitchFamily="50" charset="-128"/>
            </a:endParaRPr>
          </a:p>
        </p:txBody>
      </p:sp>
      <p:sp>
        <p:nvSpPr>
          <p:cNvPr id="6" name="テキスト ボックス 5"/>
          <p:cNvSpPr txBox="1"/>
          <p:nvPr/>
        </p:nvSpPr>
        <p:spPr>
          <a:xfrm>
            <a:off x="4941591" y="8351727"/>
            <a:ext cx="1015174" cy="138499"/>
          </a:xfrm>
          <a:prstGeom prst="rect">
            <a:avLst/>
          </a:prstGeom>
          <a:noFill/>
          <a:ln w="6350">
            <a:solidFill>
              <a:schemeClr val="tx1"/>
            </a:solidFill>
          </a:ln>
        </p:spPr>
        <p:txBody>
          <a:bodyPr wrap="square" lIns="0" tIns="0" rIns="0" bIns="0" rtlCol="0" anchor="ctr" anchorCtr="0">
            <a:spAutoFit/>
          </a:bodyPr>
          <a:lstStyle/>
          <a:p>
            <a:pPr algn="ctr"/>
            <a:r>
              <a:rPr lang="ja-JP" altLang="ja-JP" sz="900" dirty="0" smtClean="0">
                <a:latin typeface="HG丸ｺﾞｼｯｸM-PRO" pitchFamily="50" charset="-128"/>
                <a:ea typeface="HG丸ｺﾞｼｯｸM-PRO" pitchFamily="50" charset="-128"/>
              </a:rPr>
              <a:t>熊本県住宅移転</a:t>
            </a:r>
            <a:endParaRPr kumimoji="1" lang="ja-JP" altLang="en-US" sz="900" dirty="0">
              <a:latin typeface="HG丸ｺﾞｼｯｸM-PRO" pitchFamily="50" charset="-128"/>
              <a:ea typeface="HG丸ｺﾞｼｯｸM-PRO" pitchFamily="50" charset="-128"/>
            </a:endParaRPr>
          </a:p>
        </p:txBody>
      </p:sp>
      <p:sp>
        <p:nvSpPr>
          <p:cNvPr id="7" name="角丸四角形 6"/>
          <p:cNvSpPr/>
          <p:nvPr/>
        </p:nvSpPr>
        <p:spPr>
          <a:xfrm>
            <a:off x="6049862" y="8353424"/>
            <a:ext cx="432049" cy="146885"/>
          </a:xfrm>
          <a:prstGeom prst="round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HG丸ｺﾞｼｯｸM-PRO" pitchFamily="50" charset="-128"/>
                <a:ea typeface="HG丸ｺﾞｼｯｸM-PRO" pitchFamily="50" charset="-128"/>
              </a:rPr>
              <a:t>検索</a:t>
            </a:r>
            <a:endParaRPr kumimoji="1" lang="ja-JP" altLang="en-US" sz="900" dirty="0">
              <a:solidFill>
                <a:schemeClr val="tx1"/>
              </a:solidFill>
              <a:latin typeface="HG丸ｺﾞｼｯｸM-PRO" pitchFamily="50" charset="-128"/>
              <a:ea typeface="HG丸ｺﾞｼｯｸM-PRO" pitchFamily="50" charset="-128"/>
            </a:endParaRPr>
          </a:p>
        </p:txBody>
      </p:sp>
      <p:sp>
        <p:nvSpPr>
          <p:cNvPr id="56" name="正方形/長方形 55"/>
          <p:cNvSpPr/>
          <p:nvPr/>
        </p:nvSpPr>
        <p:spPr>
          <a:xfrm>
            <a:off x="6198345" y="19286"/>
            <a:ext cx="631080" cy="28357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j-ea"/>
                <a:ea typeface="+mj-ea"/>
              </a:rPr>
              <a:t>別紙２</a:t>
            </a:r>
            <a:endParaRPr kumimoji="1" lang="ja-JP" altLang="en-US" sz="1200" dirty="0">
              <a:solidFill>
                <a:schemeClr val="tx1"/>
              </a:solidFill>
              <a:latin typeface="+mj-ea"/>
              <a:ea typeface="+mj-ea"/>
            </a:endParaRPr>
          </a:p>
        </p:txBody>
      </p:sp>
    </p:spTree>
    <p:extLst>
      <p:ext uri="{BB962C8B-B14F-4D97-AF65-F5344CB8AC3E}">
        <p14:creationId xmlns:p14="http://schemas.microsoft.com/office/powerpoint/2010/main" val="1807273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294</Words>
  <Application>Microsoft Office PowerPoint</Application>
  <PresentationFormat>画面に合わせる (4:3)</PresentationFormat>
  <Paragraphs>64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kumamoto</dc:creator>
  <cp:lastModifiedBy>kumamoto</cp:lastModifiedBy>
  <cp:revision>31</cp:revision>
  <cp:lastPrinted>2017-06-26T11:47:55Z</cp:lastPrinted>
  <dcterms:created xsi:type="dcterms:W3CDTF">2017-05-29T02:56:19Z</dcterms:created>
  <dcterms:modified xsi:type="dcterms:W3CDTF">2017-06-26T11:47:56Z</dcterms:modified>
</cp:coreProperties>
</file>