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5" r:id="rId3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014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227" y="0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r">
              <a:defRPr sz="1100"/>
            </a:lvl1pPr>
          </a:lstStyle>
          <a:p>
            <a:fld id="{298BDE50-B5AF-4095-ABCC-C3E949B83F5B}" type="datetimeFigureOut">
              <a:rPr kumimoji="1" lang="ja-JP" altLang="en-US" smtClean="0"/>
              <a:pPr/>
              <a:t>2015/11/5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41363"/>
            <a:ext cx="277336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572" tIns="43786" rIns="87572" bIns="43786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276" y="4686001"/>
            <a:ext cx="5389213" cy="4439612"/>
          </a:xfrm>
          <a:prstGeom prst="rect">
            <a:avLst/>
          </a:prstGeom>
        </p:spPr>
        <p:txBody>
          <a:bodyPr vert="horz" lIns="87572" tIns="43786" rIns="87572" bIns="4378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2003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227" y="9372003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r">
              <a:defRPr sz="1100"/>
            </a:lvl1pPr>
          </a:lstStyle>
          <a:p>
            <a:fld id="{3CAB3089-A994-4BBB-A281-4D95E6D8294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1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CB7EB-11CA-49B6-A411-837DFEE984B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3A1B-7A3A-44D9-B2BA-D3CAF4AA3714}" type="datetimeFigureOut">
              <a:rPr kumimoji="1" lang="ja-JP" altLang="en-US" smtClean="0"/>
              <a:pPr/>
              <a:t>2015/11/5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14F-EC88-4EAA-BBF1-D5587DB48B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3A1B-7A3A-44D9-B2BA-D3CAF4AA3714}" type="datetimeFigureOut">
              <a:rPr kumimoji="1" lang="ja-JP" altLang="en-US" smtClean="0"/>
              <a:pPr/>
              <a:t>2015/11/5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14F-EC88-4EAA-BBF1-D5587DB48B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3A1B-7A3A-44D9-B2BA-D3CAF4AA3714}" type="datetimeFigureOut">
              <a:rPr kumimoji="1" lang="ja-JP" altLang="en-US" smtClean="0"/>
              <a:pPr/>
              <a:t>2015/11/5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14F-EC88-4EAA-BBF1-D5587DB48B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3A1B-7A3A-44D9-B2BA-D3CAF4AA3714}" type="datetimeFigureOut">
              <a:rPr kumimoji="1" lang="ja-JP" altLang="en-US" smtClean="0"/>
              <a:pPr/>
              <a:t>2015/11/5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14F-EC88-4EAA-BBF1-D5587DB48B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3A1B-7A3A-44D9-B2BA-D3CAF4AA3714}" type="datetimeFigureOut">
              <a:rPr kumimoji="1" lang="ja-JP" altLang="en-US" smtClean="0"/>
              <a:pPr/>
              <a:t>2015/11/5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14F-EC88-4EAA-BBF1-D5587DB48B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3A1B-7A3A-44D9-B2BA-D3CAF4AA3714}" type="datetimeFigureOut">
              <a:rPr kumimoji="1" lang="ja-JP" altLang="en-US" smtClean="0"/>
              <a:pPr/>
              <a:t>2015/11/5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14F-EC88-4EAA-BBF1-D5587DB48B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3A1B-7A3A-44D9-B2BA-D3CAF4AA3714}" type="datetimeFigureOut">
              <a:rPr kumimoji="1" lang="ja-JP" altLang="en-US" smtClean="0"/>
              <a:pPr/>
              <a:t>2015/11/5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14F-EC88-4EAA-BBF1-D5587DB48B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3A1B-7A3A-44D9-B2BA-D3CAF4AA3714}" type="datetimeFigureOut">
              <a:rPr kumimoji="1" lang="ja-JP" altLang="en-US" smtClean="0"/>
              <a:pPr/>
              <a:t>2015/11/5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14F-EC88-4EAA-BBF1-D5587DB48B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3A1B-7A3A-44D9-B2BA-D3CAF4AA3714}" type="datetimeFigureOut">
              <a:rPr kumimoji="1" lang="ja-JP" altLang="en-US" smtClean="0"/>
              <a:pPr/>
              <a:t>2015/11/5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14F-EC88-4EAA-BBF1-D5587DB48B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3A1B-7A3A-44D9-B2BA-D3CAF4AA3714}" type="datetimeFigureOut">
              <a:rPr kumimoji="1" lang="ja-JP" altLang="en-US" smtClean="0"/>
              <a:pPr/>
              <a:t>2015/11/5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14F-EC88-4EAA-BBF1-D5587DB48B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3A1B-7A3A-44D9-B2BA-D3CAF4AA3714}" type="datetimeFigureOut">
              <a:rPr kumimoji="1" lang="ja-JP" altLang="en-US" smtClean="0"/>
              <a:pPr/>
              <a:t>2015/11/5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14F-EC88-4EAA-BBF1-D5587DB48B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83A1B-7A3A-44D9-B2BA-D3CAF4AA3714}" type="datetimeFigureOut">
              <a:rPr kumimoji="1" lang="ja-JP" altLang="en-US" smtClean="0"/>
              <a:pPr/>
              <a:t>2015/11/5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2F14F-EC88-4EAA-BBF1-D5587DB48B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44000" y="2366491"/>
            <a:ext cx="4293096" cy="30777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400" b="1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一級建築士、二級建築士、木造建築士</a:t>
            </a:r>
            <a:r>
              <a:rPr kumimoji="1" lang="ja-JP" sz="14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の定期講習</a:t>
            </a:r>
            <a:endParaRPr kumimoji="1" lang="ja-JP" sz="14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351532"/>
            <a:ext cx="6858000" cy="683568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/>
            <a:r>
              <a:rPr lang="ja-JP" altLang="ja-JP" sz="3600" dirty="0">
                <a:latin typeface="HGSｺﾞｼｯｸM" pitchFamily="50" charset="-128"/>
                <a:ea typeface="ＤＨＰ特太ゴシック体" pitchFamily="2" charset="-128"/>
              </a:rPr>
              <a:t>定期講習の受講について</a:t>
            </a:r>
            <a:endParaRPr lang="ja-JP" altLang="en-US" sz="3600" dirty="0">
              <a:latin typeface="HGSｺﾞｼｯｸM" pitchFamily="50" charset="-128"/>
              <a:ea typeface="ＤＨＰ特太ゴシック体" pitchFamily="2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04664" y="7668344"/>
            <a:ext cx="597666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・これら</a:t>
            </a:r>
            <a:r>
              <a:rPr lang="ja-JP" altLang="en-US" sz="1000" dirty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の定期講習は、</a:t>
            </a:r>
            <a:r>
              <a:rPr lang="en-US" altLang="ja-JP" sz="1000" dirty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｢</a:t>
            </a:r>
            <a:r>
              <a:rPr lang="ja-JP" altLang="en-US" sz="1000" dirty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一級建築士定期講習</a:t>
            </a:r>
            <a:r>
              <a:rPr lang="en-US" altLang="ja-JP" sz="1000" dirty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｣</a:t>
            </a:r>
            <a:r>
              <a:rPr lang="ja-JP" altLang="en-US" sz="1000" dirty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と異なり、</a:t>
            </a:r>
            <a:r>
              <a:rPr lang="ja-JP" altLang="en-US" sz="1000" u="sng" dirty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建築士事務所に所属しているか否か</a:t>
            </a:r>
            <a:r>
              <a:rPr lang="ja-JP" altLang="en-US" sz="1000" u="sng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に関</a:t>
            </a:r>
            <a:endParaRPr lang="en-US" altLang="ja-JP" sz="1000" u="sng" dirty="0" smtClean="0">
              <a:latin typeface="ＭＳ 明朝" pitchFamily="17" charset="-128"/>
              <a:ea typeface="ＭＳ 明朝" pitchFamily="17" charset="-128"/>
              <a:cs typeface="Times New Roman" pitchFamily="18" charset="0"/>
            </a:endParaRPr>
          </a:p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　</a:t>
            </a:r>
            <a:r>
              <a:rPr lang="ja-JP" altLang="en-US" sz="1000" u="sng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わらず</a:t>
            </a:r>
            <a:r>
              <a:rPr lang="ja-JP" altLang="en-US" sz="1000" u="sng" dirty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、全ての構造</a:t>
            </a:r>
            <a:r>
              <a:rPr lang="en-US" altLang="ja-JP" sz="1000" u="sng" dirty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/</a:t>
            </a:r>
            <a:r>
              <a:rPr lang="ja-JP" altLang="en-US" sz="1000" u="sng" dirty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設備設計一級建築士に受講義務</a:t>
            </a:r>
            <a:r>
              <a:rPr lang="ja-JP" altLang="en-US" sz="1000" dirty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があります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。</a:t>
            </a:r>
            <a:endParaRPr lang="en-US" altLang="ja-JP" sz="1000" dirty="0" smtClean="0">
              <a:latin typeface="ＭＳ 明朝" pitchFamily="17" charset="-128"/>
              <a:ea typeface="ＭＳ 明朝" pitchFamily="17" charset="-128"/>
              <a:cs typeface="Times New Roman" pitchFamily="18" charset="0"/>
            </a:endParaRPr>
          </a:p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・受講期限は、構造</a:t>
            </a:r>
            <a:r>
              <a:rPr lang="en-US" altLang="ja-JP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/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設備設計一級建築士証の交付を申請するにあたり受講した構造</a:t>
            </a:r>
            <a:r>
              <a:rPr lang="en-US" altLang="ja-JP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/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設備設計一級</a:t>
            </a:r>
            <a:endParaRPr lang="en-US" altLang="ja-JP" sz="1000" dirty="0" smtClean="0">
              <a:latin typeface="ＭＳ 明朝" pitchFamily="17" charset="-128"/>
              <a:ea typeface="ＭＳ 明朝" pitchFamily="17" charset="-128"/>
              <a:cs typeface="Times New Roman" pitchFamily="18" charset="0"/>
            </a:endParaRPr>
          </a:p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　建築士講習又は構造</a:t>
            </a:r>
            <a:r>
              <a:rPr lang="en-US" altLang="ja-JP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/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設備設計一級建築士</a:t>
            </a:r>
            <a:r>
              <a:rPr lang="ja-JP" altLang="en-US" sz="1000" u="sng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定期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講習を修了した年度の翌年度の開始日（</a:t>
            </a:r>
            <a:r>
              <a:rPr lang="en-US" altLang="ja-JP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4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月</a:t>
            </a:r>
            <a:r>
              <a:rPr lang="en-US" altLang="ja-JP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1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日）</a:t>
            </a:r>
            <a:endParaRPr lang="en-US" altLang="ja-JP" sz="1000" dirty="0" smtClean="0">
              <a:latin typeface="ＭＳ 明朝" pitchFamily="17" charset="-128"/>
              <a:ea typeface="ＭＳ 明朝" pitchFamily="17" charset="-128"/>
              <a:cs typeface="Times New Roman" pitchFamily="18" charset="0"/>
            </a:endParaRPr>
          </a:p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　から起算して、</a:t>
            </a:r>
            <a:r>
              <a:rPr lang="en-US" altLang="ja-JP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3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年後の</a:t>
            </a:r>
            <a:r>
              <a:rPr lang="en-US" altLang="ja-JP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3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月</a:t>
            </a:r>
            <a:r>
              <a:rPr lang="en-US" altLang="ja-JP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31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日までが受講期限。</a:t>
            </a:r>
            <a:endParaRPr lang="ja-JP" altLang="en-US" sz="1000" dirty="0"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4000" y="6157515"/>
            <a:ext cx="4653136" cy="30777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構造</a:t>
            </a:r>
            <a:r>
              <a:rPr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設計一級</a:t>
            </a:r>
            <a:r>
              <a:rPr lang="ja-JP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建築士、</a:t>
            </a:r>
            <a:r>
              <a:rPr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設備設計一級建築士の定期</a:t>
            </a:r>
            <a:r>
              <a:rPr lang="ja-JP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講習</a:t>
            </a:r>
            <a:endParaRPr lang="ja-JP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42056" y="3717295"/>
            <a:ext cx="59766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＜受講期限について＞</a:t>
            </a:r>
            <a:endParaRPr lang="en-US" altLang="ja-JP" sz="1000" dirty="0" smtClean="0"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①受講経験がある場合</a:t>
            </a:r>
            <a:endParaRPr lang="en-US" altLang="ja-JP" sz="1000" dirty="0" smtClean="0"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　・前回受講した年度の翌年度の開始日（</a:t>
            </a:r>
            <a:r>
              <a:rPr lang="en-US" altLang="ja-JP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4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月</a:t>
            </a:r>
            <a:r>
              <a:rPr lang="en-US" altLang="ja-JP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1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日）から起算し、</a:t>
            </a:r>
            <a:r>
              <a:rPr lang="en-US" altLang="ja-JP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3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年後の</a:t>
            </a:r>
            <a:r>
              <a:rPr lang="en-US" altLang="ja-JP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3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月</a:t>
            </a:r>
            <a:r>
              <a:rPr lang="en-US" altLang="ja-JP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31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日までが受講期限。</a:t>
            </a:r>
            <a:endParaRPr lang="en-US" altLang="ja-JP" sz="1000" dirty="0" smtClean="0"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　・前回受講後に所属建築士でなくなり、前回受講してから</a:t>
            </a:r>
            <a:r>
              <a:rPr lang="en-US" altLang="ja-JP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3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年を超えた日以降に、再び所属建築</a:t>
            </a:r>
            <a:endParaRPr lang="en-US" altLang="ja-JP" sz="1000" dirty="0" smtClean="0"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　　士になった場合は、遅滞なく定期講習を受けなければいけません。</a:t>
            </a:r>
            <a:endParaRPr lang="en-US" altLang="ja-JP" sz="1000" dirty="0" smtClean="0"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②受講経験がない場合</a:t>
            </a:r>
            <a:endParaRPr lang="en-US" altLang="ja-JP" sz="1000" dirty="0" smtClean="0"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　・一級建築士試験に合格した年度の翌年度の開始日（</a:t>
            </a:r>
            <a:r>
              <a:rPr lang="en-US" altLang="ja-JP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4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月</a:t>
            </a:r>
            <a:r>
              <a:rPr lang="en-US" altLang="ja-JP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1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日）から起算し、</a:t>
            </a:r>
            <a:r>
              <a:rPr lang="en-US" altLang="ja-JP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3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年後の</a:t>
            </a:r>
            <a:r>
              <a:rPr lang="en-US" altLang="ja-JP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3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月</a:t>
            </a:r>
            <a:r>
              <a:rPr lang="en-US" altLang="ja-JP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31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日まで</a:t>
            </a:r>
            <a:endParaRPr lang="en-US" altLang="ja-JP" sz="1000" dirty="0" smtClean="0"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　　が受講期限。</a:t>
            </a:r>
            <a:endParaRPr lang="en-US" altLang="ja-JP" sz="1000" dirty="0" smtClean="0"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　・一級建築士試験に合格した年度の翌年度の開始日（</a:t>
            </a:r>
            <a:r>
              <a:rPr lang="en-US" altLang="ja-JP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4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月</a:t>
            </a:r>
            <a:r>
              <a:rPr lang="en-US" altLang="ja-JP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1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日）から起算し、</a:t>
            </a:r>
            <a:r>
              <a:rPr lang="en-US" altLang="ja-JP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3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年を超えた日以降</a:t>
            </a:r>
            <a:endParaRPr lang="en-US" altLang="ja-JP" sz="1000" dirty="0" smtClean="0"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  <a:p>
            <a:pPr lvl="0" indent="152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　　に所属建築士になった場合は、遅滞なく定期講習を受けなければいけません。</a:t>
            </a:r>
            <a:endParaRPr lang="ja-JP" altLang="en-US" sz="1000" dirty="0"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1408" y="2665723"/>
            <a:ext cx="67765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1000" dirty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建築士法の規定により</a:t>
            </a:r>
            <a:r>
              <a:rPr lang="ja-JP" altLang="ja-JP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、</a:t>
            </a:r>
            <a:r>
              <a:rPr lang="ja-JP" altLang="ja-JP" sz="1000" u="sng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建築士</a:t>
            </a:r>
            <a:r>
              <a:rPr lang="ja-JP" altLang="ja-JP" sz="1000" u="sng" dirty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事務所に所属するすべての建築士</a:t>
            </a:r>
            <a:r>
              <a:rPr lang="ja-JP" altLang="ja-JP" sz="1000" dirty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は</a:t>
            </a:r>
            <a:r>
              <a:rPr lang="ja-JP" altLang="ja-JP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、</a:t>
            </a:r>
            <a:endParaRPr lang="en-US" altLang="ja-JP" sz="1000" dirty="0" smtClean="0">
              <a:latin typeface="ＭＳ 明朝" pitchFamily="17" charset="-128"/>
              <a:ea typeface="ＭＳ 明朝" pitchFamily="17" charset="-128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登録</a:t>
            </a:r>
            <a:r>
              <a:rPr lang="ja-JP" altLang="ja-JP" sz="1000" dirty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講習機関が行う定期講習を３年以内ごとに受講しなければ</a:t>
            </a:r>
            <a:r>
              <a:rPr lang="ja-JP" altLang="ja-JP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なりません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。</a:t>
            </a:r>
            <a:endParaRPr lang="en-US" altLang="ja-JP" sz="1000" dirty="0" smtClean="0">
              <a:latin typeface="ＭＳ 明朝" pitchFamily="17" charset="-128"/>
              <a:ea typeface="ＭＳ 明朝" pitchFamily="17" charset="-128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受講期限内に受講しない場合は、</a:t>
            </a:r>
            <a:endParaRPr lang="en-US" altLang="ja-JP" sz="1000" dirty="0" smtClean="0">
              <a:latin typeface="ＭＳ 明朝" pitchFamily="17" charset="-128"/>
              <a:ea typeface="ＭＳ 明朝" pitchFamily="17" charset="-128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u="sng" dirty="0" smtClean="0">
                <a:solidFill>
                  <a:srgbClr val="0070C0"/>
                </a:solidFill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戒告または２ヶ月間の業務停止処分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の対象となります。</a:t>
            </a:r>
            <a:endParaRPr lang="ja-JP" altLang="ja-JP" sz="1000" dirty="0"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08000" y="6486500"/>
            <a:ext cx="67500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建築士法の規定により、構造設計一級建築士又は設備設計一級建築士は、</a:t>
            </a:r>
            <a:endParaRPr lang="en-US" altLang="ja-JP" sz="1000" dirty="0" smtClean="0">
              <a:latin typeface="ＭＳ 明朝" pitchFamily="17" charset="-128"/>
              <a:ea typeface="ＭＳ 明朝" pitchFamily="17" charset="-128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登録講習機関が行う</a:t>
            </a:r>
            <a:r>
              <a:rPr lang="en-US" altLang="ja-JP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｢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構造設計一級建築士定期講習</a:t>
            </a:r>
            <a:r>
              <a:rPr lang="en-US" altLang="ja-JP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｣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又は</a:t>
            </a:r>
            <a:r>
              <a:rPr lang="en-US" altLang="ja-JP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｢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設備設計一級建築士定期講習</a:t>
            </a:r>
            <a:r>
              <a:rPr lang="en-US" altLang="ja-JP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｣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を</a:t>
            </a:r>
            <a:endParaRPr lang="en-US" altLang="ja-JP" sz="1000" dirty="0" smtClean="0">
              <a:latin typeface="ＭＳ 明朝" pitchFamily="17" charset="-128"/>
              <a:ea typeface="ＭＳ 明朝" pitchFamily="17" charset="-128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３年ごとに受講しなければなりません。</a:t>
            </a:r>
            <a:endParaRPr lang="en-US" altLang="ja-JP" sz="1000" dirty="0" smtClean="0">
              <a:latin typeface="ＭＳ 明朝" pitchFamily="17" charset="-128"/>
              <a:ea typeface="ＭＳ 明朝" pitchFamily="17" charset="-128"/>
              <a:cs typeface="Times New Roman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受講期限内に受講しない場合は、</a:t>
            </a:r>
            <a:endParaRPr lang="en-US" altLang="ja-JP" sz="1000" dirty="0" smtClean="0">
              <a:latin typeface="ＭＳ 明朝" pitchFamily="17" charset="-128"/>
              <a:ea typeface="ＭＳ 明朝" pitchFamily="17" charset="-128"/>
              <a:cs typeface="Times New Roman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u="sng" dirty="0" smtClean="0">
                <a:solidFill>
                  <a:srgbClr val="0070C0"/>
                </a:solidFill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戒告または２ヶ月間の業務停止処分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の対象となります。</a:t>
            </a:r>
            <a:endParaRPr lang="ja-JP" altLang="en-US" sz="1000" dirty="0"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noFill/>
          <a:ln w="38100">
            <a:solidFill>
              <a:schemeClr val="tx1">
                <a:alpha val="7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414064" y="3717295"/>
            <a:ext cx="6048672" cy="2376264"/>
          </a:xfrm>
          <a:prstGeom prst="roundRect">
            <a:avLst>
              <a:gd name="adj" fmla="val 6426"/>
            </a:avLst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404664" y="7714900"/>
            <a:ext cx="6048000" cy="1152056"/>
          </a:xfrm>
          <a:prstGeom prst="roundRect">
            <a:avLst>
              <a:gd name="adj" fmla="val 6426"/>
            </a:avLst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8640" y="8879780"/>
            <a:ext cx="5688632" cy="24622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ja-JP" sz="1000" dirty="0" smtClean="0">
                <a:latin typeface="ＭＳ 明朝" pitchFamily="17" charset="-128"/>
                <a:ea typeface="ＭＳ 明朝" pitchFamily="17" charset="-128"/>
              </a:rPr>
              <a:t>※ </a:t>
            </a:r>
            <a:r>
              <a:rPr lang="ja-JP" altLang="en-US" sz="1000" dirty="0" smtClean="0">
                <a:latin typeface="ＭＳ 明朝" pitchFamily="17" charset="-128"/>
                <a:ea typeface="ＭＳ 明朝" pitchFamily="17" charset="-128"/>
              </a:rPr>
              <a:t>申し込み・講習に関する問い合わせについては、各登録講習機関へ直接ご連絡ください。</a:t>
            </a:r>
            <a:endParaRPr kumimoji="1" lang="ja-JP" altLang="en-US" sz="1000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1056308"/>
            <a:ext cx="68580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○　</a:t>
            </a:r>
            <a:r>
              <a:rPr lang="ja-JP" altLang="ja-JP" sz="14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建築士法の規定により、</a:t>
            </a:r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建築士事務所に所属する建築士は、</a:t>
            </a:r>
            <a:r>
              <a:rPr lang="ja-JP" altLang="ja-JP" sz="14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登録</a:t>
            </a:r>
            <a:r>
              <a:rPr lang="ja-JP" altLang="ja-JP" sz="1400" dirty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講習機関</a:t>
            </a:r>
            <a:r>
              <a:rPr lang="ja-JP" altLang="ja-JP" sz="14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が</a:t>
            </a:r>
            <a:endParaRPr lang="en-US" altLang="ja-JP" sz="1400" dirty="0" smtClean="0">
              <a:latin typeface="ＭＳ 明朝" pitchFamily="17" charset="-128"/>
              <a:ea typeface="ＭＳ 明朝" pitchFamily="17" charset="-128"/>
              <a:cs typeface="Times New Roman" pitchFamily="18" charset="0"/>
            </a:endParaRPr>
          </a:p>
          <a:p>
            <a:pPr lvl="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　</a:t>
            </a:r>
            <a:r>
              <a:rPr lang="ja-JP" altLang="ja-JP" sz="14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行う</a:t>
            </a:r>
            <a:r>
              <a:rPr lang="ja-JP" altLang="ja-JP" sz="1400" dirty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定期講習を３年以内ごと</a:t>
            </a:r>
            <a:r>
              <a:rPr lang="ja-JP" altLang="ja-JP" sz="14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に受講</a:t>
            </a:r>
            <a:r>
              <a:rPr lang="ja-JP" altLang="ja-JP" sz="1400" dirty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しなければ</a:t>
            </a:r>
            <a:r>
              <a:rPr lang="ja-JP" altLang="ja-JP" sz="14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なりません</a:t>
            </a:r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。受講期限内に受講</a:t>
            </a:r>
            <a:endParaRPr lang="en-US" altLang="ja-JP" sz="1400" dirty="0" smtClean="0">
              <a:latin typeface="ＭＳ 明朝" pitchFamily="17" charset="-128"/>
              <a:ea typeface="ＭＳ 明朝" pitchFamily="17" charset="-128"/>
              <a:cs typeface="Times New Roman" pitchFamily="18" charset="0"/>
            </a:endParaRPr>
          </a:p>
          <a:p>
            <a:pPr lvl="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　しない場合は、</a:t>
            </a:r>
            <a:r>
              <a:rPr lang="ja-JP" altLang="en-US" sz="1400" u="sng" dirty="0" smtClean="0">
                <a:solidFill>
                  <a:srgbClr val="0070C0"/>
                </a:solidFill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戒告または２ヶ月間の業務停止処分</a:t>
            </a:r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の対象となります。</a:t>
            </a:r>
            <a:endParaRPr lang="en-US" altLang="ja-JP" sz="1400" dirty="0" smtClean="0">
              <a:latin typeface="ＭＳ 明朝" pitchFamily="17" charset="-128"/>
              <a:ea typeface="ＭＳ 明朝" pitchFamily="17" charset="-128"/>
              <a:cs typeface="Times New Roman" pitchFamily="18" charset="0"/>
            </a:endParaRPr>
          </a:p>
          <a:p>
            <a:pPr lvl="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○　</a:t>
            </a:r>
            <a:r>
              <a:rPr lang="ja-JP" altLang="en-US" sz="1400" u="sng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管理建築士が処分を受けた</a:t>
            </a:r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場合は、</a:t>
            </a:r>
            <a:r>
              <a:rPr lang="ja-JP" altLang="en-US" sz="1400" u="sng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建築士事務所の開設者も処分対象</a:t>
            </a:r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と</a:t>
            </a:r>
            <a:endParaRPr lang="en-US" altLang="ja-JP" sz="1400" dirty="0" smtClean="0">
              <a:latin typeface="ＭＳ 明朝" pitchFamily="17" charset="-128"/>
              <a:ea typeface="ＭＳ 明朝" pitchFamily="17" charset="-128"/>
              <a:cs typeface="Times New Roman" pitchFamily="18" charset="0"/>
            </a:endParaRPr>
          </a:p>
          <a:p>
            <a:pPr lvl="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　なりますのでご注意ください。</a:t>
            </a:r>
            <a:endParaRPr lang="ja-JP" altLang="ja-JP" sz="1400" dirty="0"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401" y="50800"/>
            <a:ext cx="3356992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ja-JP" sz="1600" dirty="0" smtClean="0"/>
              <a:t>《</a:t>
            </a:r>
            <a:r>
              <a:rPr kumimoji="1" lang="ja-JP" altLang="en-US" sz="1600" dirty="0" smtClean="0"/>
              <a:t>建築士事務所開設者の皆様へ</a:t>
            </a:r>
            <a:r>
              <a:rPr kumimoji="1" lang="en-US" altLang="ja-JP" sz="1600" dirty="0" smtClean="0"/>
              <a:t>》</a:t>
            </a:r>
            <a:endParaRPr kumimoji="1" lang="ja-JP" altLang="en-US" sz="1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6000" y="5499596"/>
            <a:ext cx="1700808" cy="30777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ja-JP" altLang="ja-JP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登録</a:t>
            </a:r>
            <a:r>
              <a:rPr lang="ja-JP" altLang="ja-JP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講習機関</a:t>
            </a:r>
            <a:r>
              <a:rPr lang="ja-JP" altLang="ja-JP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一覧</a:t>
            </a:r>
            <a:endParaRPr lang="ja-JP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明朝" pitchFamily="17" charset="-128"/>
              <a:ea typeface="ＭＳ 明朝" pitchFamily="17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16632" y="5846936"/>
          <a:ext cx="6552728" cy="3246477"/>
        </p:xfrm>
        <a:graphic>
          <a:graphicData uri="http://schemas.openxmlformats.org/drawingml/2006/table">
            <a:tbl>
              <a:tblPr/>
              <a:tblGrid>
                <a:gridCol w="2912324"/>
                <a:gridCol w="1615918"/>
                <a:gridCol w="2024486"/>
              </a:tblGrid>
              <a:tr h="17428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講習機関名</a:t>
                      </a: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実施している講習</a:t>
                      </a: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ホームページ</a:t>
                      </a: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48562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(</a:t>
                      </a:r>
                      <a:r>
                        <a:rPr lang="ja-JP" altLang="en-US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公</a:t>
                      </a:r>
                      <a:r>
                        <a:rPr lang="ja-JP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財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)</a:t>
                      </a: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建築技術教育普及センター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一級、二級、木造</a:t>
                      </a:r>
                      <a:r>
                        <a:rPr lang="ja-JP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、</a:t>
                      </a:r>
                      <a:endParaRPr lang="en-US" altLang="ja-JP" sz="1000" kern="100" dirty="0" smtClean="0">
                        <a:solidFill>
                          <a:srgbClr val="000000"/>
                        </a:solidFill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構造</a:t>
                      </a: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一級、設備一級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000" u="none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http://www.jaeic.or.jp/</a:t>
                      </a:r>
                      <a:endParaRPr lang="ja-JP" sz="1000" u="none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53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(</a:t>
                      </a:r>
                      <a:r>
                        <a:rPr lang="ja-JP" altLang="en-US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株</a:t>
                      </a:r>
                      <a:r>
                        <a:rPr lang="en-US" altLang="ja-JP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)</a:t>
                      </a:r>
                      <a:r>
                        <a:rPr lang="ja-JP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日建</a:t>
                      </a: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学院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一級、二級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http://www.nik-g.com/</a:t>
                      </a:r>
                      <a:endParaRPr lang="ja-JP" sz="1000" kern="10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特定非営利活動法人 住宅福祉サービス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一級、二級、木造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000" u="none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http://www.jfs2001-2.com/</a:t>
                      </a:r>
                      <a:endParaRPr lang="ja-JP" sz="1000" u="none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(</a:t>
                      </a:r>
                      <a:r>
                        <a:rPr lang="ja-JP" altLang="en-US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株</a:t>
                      </a:r>
                      <a:r>
                        <a:rPr lang="en-US" altLang="ja-JP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)</a:t>
                      </a:r>
                      <a:r>
                        <a:rPr lang="ja-JP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総合</a:t>
                      </a: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資格学院法定講習センター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一級、二級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http://www.shikaku-center.jp/</a:t>
                      </a:r>
                      <a:endParaRPr lang="ja-JP" sz="1000" kern="10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00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ビューローベリタスジャパン</a:t>
                      </a:r>
                      <a:r>
                        <a:rPr lang="en-US" altLang="ja-JP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(</a:t>
                      </a:r>
                      <a:r>
                        <a:rPr lang="ja-JP" altLang="en-US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株</a:t>
                      </a:r>
                      <a:r>
                        <a:rPr lang="en-US" altLang="ja-JP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)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一級、二級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http://www.bvjc.com/</a:t>
                      </a:r>
                      <a:endParaRPr lang="ja-JP" sz="1000" kern="10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372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特定非営利活動</a:t>
                      </a:r>
                      <a:r>
                        <a:rPr lang="ja-JP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法人</a:t>
                      </a:r>
                      <a:r>
                        <a:rPr lang="en-US" altLang="ja-JP" sz="1000" kern="100" baseline="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 </a:t>
                      </a:r>
                      <a:r>
                        <a:rPr lang="ja-JP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東京</a:t>
                      </a: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土建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ATEC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一級、二級、木造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http://www.doken-atec.jp/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562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特定非営利活動</a:t>
                      </a:r>
                      <a:r>
                        <a:rPr lang="ja-JP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法人</a:t>
                      </a:r>
                      <a:r>
                        <a:rPr lang="en-US" altLang="ja-JP" sz="1000" kern="100" baseline="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 </a:t>
                      </a:r>
                      <a:r>
                        <a:rPr lang="ja-JP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埼玉</a:t>
                      </a: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土建建築支援センター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一級、二級、木造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http://kenchikushiencenter.jp/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10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(</a:t>
                      </a:r>
                      <a:r>
                        <a:rPr lang="ja-JP" altLang="en-US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株</a:t>
                      </a:r>
                      <a:r>
                        <a:rPr lang="en-US" altLang="ja-JP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)</a:t>
                      </a:r>
                      <a:r>
                        <a:rPr lang="ja-JP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ＥＲＩ</a:t>
                      </a: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アカデミー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一級、二級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http://www.a-eri.co.jp/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562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(</a:t>
                      </a:r>
                      <a:r>
                        <a:rPr lang="ja-JP" altLang="en-US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株</a:t>
                      </a:r>
                      <a:r>
                        <a:rPr lang="en-US" altLang="ja-JP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)</a:t>
                      </a:r>
                      <a:r>
                        <a:rPr lang="ja-JP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確認</a:t>
                      </a: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サービス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一級、二級、木造</a:t>
                      </a:r>
                      <a:r>
                        <a:rPr lang="ja-JP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、</a:t>
                      </a:r>
                      <a:endParaRPr lang="en-US" altLang="ja-JP" sz="1000" kern="100" dirty="0" smtClean="0">
                        <a:solidFill>
                          <a:srgbClr val="000000"/>
                        </a:solidFill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構造</a:t>
                      </a:r>
                      <a:r>
                        <a:rPr lang="ja-JP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一級、設備一級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http://www.kakunin-s.com/</a:t>
                      </a:r>
                      <a:endParaRPr lang="ja-JP" sz="1000" kern="100" dirty="0"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51227" marR="51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3300" y="8500"/>
            <a:ext cx="944728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明朝" pitchFamily="17" charset="-128"/>
                <a:ea typeface="ＭＳ 明朝" pitchFamily="17" charset="-128"/>
              </a:rPr>
              <a:t>受講期間</a:t>
            </a:r>
            <a:endParaRPr kumimoji="1" lang="ja-JP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明朝" pitchFamily="17" charset="-128"/>
              <a:ea typeface="ＭＳ 明朝" pitchFamily="17" charset="-128"/>
            </a:endParaRPr>
          </a:p>
        </p:txBody>
      </p:sp>
      <p:grpSp>
        <p:nvGrpSpPr>
          <p:cNvPr id="2" name="グループ化 667"/>
          <p:cNvGrpSpPr/>
          <p:nvPr/>
        </p:nvGrpSpPr>
        <p:grpSpPr>
          <a:xfrm>
            <a:off x="92006" y="2936169"/>
            <a:ext cx="6623187" cy="2694743"/>
            <a:chOff x="0" y="0"/>
            <a:chExt cx="6623187" cy="3170061"/>
          </a:xfrm>
        </p:grpSpPr>
        <p:sp>
          <p:nvSpPr>
            <p:cNvPr id="669" name="正方形/長方形 668"/>
            <p:cNvSpPr/>
            <p:nvPr/>
          </p:nvSpPr>
          <p:spPr>
            <a:xfrm>
              <a:off x="2191392" y="872420"/>
              <a:ext cx="3875336" cy="5409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670" name="正方形/長方形 669"/>
            <p:cNvSpPr/>
            <p:nvPr/>
          </p:nvSpPr>
          <p:spPr>
            <a:xfrm>
              <a:off x="3645615" y="916279"/>
              <a:ext cx="2433592" cy="6007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cxnSp>
          <p:nvCxnSpPr>
            <p:cNvPr id="671" name="直線コネクタ 670"/>
            <p:cNvCxnSpPr/>
            <p:nvPr/>
          </p:nvCxnSpPr>
          <p:spPr>
            <a:xfrm flipV="1">
              <a:off x="1479241" y="917418"/>
              <a:ext cx="4588465" cy="10586"/>
            </a:xfrm>
            <a:prstGeom prst="line">
              <a:avLst/>
            </a:prstGeom>
            <a:ln w="1397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2" name="直線コネクタ 671"/>
            <p:cNvCxnSpPr/>
            <p:nvPr/>
          </p:nvCxnSpPr>
          <p:spPr>
            <a:xfrm>
              <a:off x="1811965" y="766427"/>
              <a:ext cx="0" cy="282935"/>
            </a:xfrm>
            <a:prstGeom prst="line">
              <a:avLst/>
            </a:prstGeom>
            <a:ln w="1397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3" name="直線コネクタ 672"/>
            <p:cNvCxnSpPr/>
            <p:nvPr/>
          </p:nvCxnSpPr>
          <p:spPr>
            <a:xfrm>
              <a:off x="2676158" y="777311"/>
              <a:ext cx="0" cy="282935"/>
            </a:xfrm>
            <a:prstGeom prst="line">
              <a:avLst/>
            </a:prstGeom>
            <a:ln w="1397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4" name="直線コネクタ 673"/>
            <p:cNvCxnSpPr/>
            <p:nvPr/>
          </p:nvCxnSpPr>
          <p:spPr>
            <a:xfrm>
              <a:off x="3524046" y="777311"/>
              <a:ext cx="0" cy="282935"/>
            </a:xfrm>
            <a:prstGeom prst="line">
              <a:avLst/>
            </a:prstGeom>
            <a:ln w="1397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5" name="直線コネクタ 674"/>
            <p:cNvCxnSpPr/>
            <p:nvPr/>
          </p:nvCxnSpPr>
          <p:spPr>
            <a:xfrm>
              <a:off x="4361062" y="777311"/>
              <a:ext cx="0" cy="282935"/>
            </a:xfrm>
            <a:prstGeom prst="line">
              <a:avLst/>
            </a:prstGeom>
            <a:ln w="1397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6" name="直線コネクタ 675"/>
            <p:cNvCxnSpPr/>
            <p:nvPr/>
          </p:nvCxnSpPr>
          <p:spPr>
            <a:xfrm>
              <a:off x="5219819" y="777311"/>
              <a:ext cx="0" cy="282935"/>
            </a:xfrm>
            <a:prstGeom prst="line">
              <a:avLst/>
            </a:prstGeom>
            <a:ln w="1397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7" name="直線コネクタ 676"/>
            <p:cNvCxnSpPr/>
            <p:nvPr/>
          </p:nvCxnSpPr>
          <p:spPr>
            <a:xfrm>
              <a:off x="6067706" y="777311"/>
              <a:ext cx="0" cy="282935"/>
            </a:xfrm>
            <a:prstGeom prst="line">
              <a:avLst/>
            </a:prstGeom>
            <a:ln w="1397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グループ化 677"/>
            <p:cNvGrpSpPr/>
            <p:nvPr/>
          </p:nvGrpSpPr>
          <p:grpSpPr>
            <a:xfrm>
              <a:off x="1469699" y="2260176"/>
              <a:ext cx="4608879" cy="293818"/>
              <a:chOff x="1469699" y="2260175"/>
              <a:chExt cx="4615394" cy="293915"/>
            </a:xfrm>
          </p:grpSpPr>
          <p:cxnSp>
            <p:nvCxnSpPr>
              <p:cNvPr id="716" name="直線コネクタ 715"/>
              <p:cNvCxnSpPr/>
              <p:nvPr/>
            </p:nvCxnSpPr>
            <p:spPr>
              <a:xfrm flipV="1">
                <a:off x="1469699" y="2411215"/>
                <a:ext cx="4615394" cy="6063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7" name="直線コネクタ 716"/>
              <p:cNvCxnSpPr/>
              <p:nvPr/>
            </p:nvCxnSpPr>
            <p:spPr>
              <a:xfrm>
                <a:off x="1823336" y="2260175"/>
                <a:ext cx="0" cy="283028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8" name="直線コネクタ 717"/>
              <p:cNvCxnSpPr/>
              <p:nvPr/>
            </p:nvCxnSpPr>
            <p:spPr>
              <a:xfrm>
                <a:off x="2688750" y="2271062"/>
                <a:ext cx="0" cy="283028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9" name="直線コネクタ 718"/>
              <p:cNvCxnSpPr/>
              <p:nvPr/>
            </p:nvCxnSpPr>
            <p:spPr>
              <a:xfrm>
                <a:off x="3537836" y="2271062"/>
                <a:ext cx="0" cy="283028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0" name="直線コネクタ 719"/>
              <p:cNvCxnSpPr/>
              <p:nvPr/>
            </p:nvCxnSpPr>
            <p:spPr>
              <a:xfrm>
                <a:off x="4376036" y="2271062"/>
                <a:ext cx="0" cy="283028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1" name="直線コネクタ 720"/>
              <p:cNvCxnSpPr/>
              <p:nvPr/>
            </p:nvCxnSpPr>
            <p:spPr>
              <a:xfrm>
                <a:off x="5236007" y="2271062"/>
                <a:ext cx="0" cy="283028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2" name="直線コネクタ 721"/>
              <p:cNvCxnSpPr/>
              <p:nvPr/>
            </p:nvCxnSpPr>
            <p:spPr>
              <a:xfrm>
                <a:off x="6085093" y="2271062"/>
                <a:ext cx="0" cy="283028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9" name="正方形/長方形 678"/>
            <p:cNvSpPr/>
            <p:nvPr/>
          </p:nvSpPr>
          <p:spPr>
            <a:xfrm>
              <a:off x="5401620" y="2414698"/>
              <a:ext cx="675333" cy="4641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680" name="正方形/長方形 679"/>
            <p:cNvSpPr/>
            <p:nvPr/>
          </p:nvSpPr>
          <p:spPr>
            <a:xfrm>
              <a:off x="2181848" y="2365900"/>
              <a:ext cx="3895984" cy="5132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681" name="テキスト ボックス 8"/>
            <p:cNvSpPr txBox="1"/>
            <p:nvPr/>
          </p:nvSpPr>
          <p:spPr>
            <a:xfrm>
              <a:off x="0" y="580483"/>
              <a:ext cx="1469699" cy="85929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500"/>
                <a:t>建築士法施行規則</a:t>
              </a:r>
              <a:endParaRPr kumimoji="1" lang="en-US" altLang="ja-JP" sz="500"/>
            </a:p>
            <a:p>
              <a:r>
                <a:rPr lang="en-US" altLang="ja-JP" sz="1100"/>
                <a:t>17</a:t>
              </a:r>
              <a:r>
                <a:rPr lang="ja-JP" altLang="en-US" sz="1100"/>
                <a:t>条の</a:t>
              </a:r>
              <a:r>
                <a:rPr lang="en-US" altLang="ja-JP" sz="1100"/>
                <a:t>37 </a:t>
              </a:r>
              <a:r>
                <a:rPr lang="ja-JP" altLang="en-US" sz="1100"/>
                <a:t>イ</a:t>
              </a:r>
              <a:endParaRPr lang="en-US" altLang="ja-JP" sz="1100"/>
            </a:p>
            <a:p>
              <a:r>
                <a:rPr kumimoji="1" lang="ja-JP" altLang="en-US" sz="800"/>
                <a:t>［例外］</a:t>
              </a:r>
              <a:endParaRPr kumimoji="1" lang="en-US" altLang="ja-JP" sz="800"/>
            </a:p>
            <a:p>
              <a:r>
                <a:rPr kumimoji="1" lang="ja-JP" altLang="en-US" sz="800"/>
                <a:t>受講経験無し、合格の翌年度開始日から３年以内に所属</a:t>
              </a:r>
            </a:p>
          </p:txBody>
        </p:sp>
        <p:sp>
          <p:nvSpPr>
            <p:cNvPr id="682" name="テキスト ボックス 9"/>
            <p:cNvSpPr txBox="1"/>
            <p:nvPr/>
          </p:nvSpPr>
          <p:spPr>
            <a:xfrm>
              <a:off x="38173" y="1930515"/>
              <a:ext cx="1431525" cy="85929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500"/>
                <a:t>建築士法施行規則</a:t>
              </a:r>
              <a:endParaRPr kumimoji="1" lang="en-US" altLang="ja-JP" sz="500"/>
            </a:p>
            <a:p>
              <a:r>
                <a:rPr lang="en-US" altLang="ja-JP" sz="1100"/>
                <a:t>17</a:t>
              </a:r>
              <a:r>
                <a:rPr lang="ja-JP" altLang="en-US" sz="1100"/>
                <a:t>条の</a:t>
              </a:r>
              <a:r>
                <a:rPr lang="en-US" altLang="ja-JP" sz="1100"/>
                <a:t>37 </a:t>
              </a:r>
              <a:r>
                <a:rPr lang="ja-JP" altLang="en-US" sz="1100"/>
                <a:t>ロ</a:t>
              </a:r>
              <a:endParaRPr lang="en-US" altLang="ja-JP" sz="1100"/>
            </a:p>
            <a:p>
              <a:r>
                <a:rPr kumimoji="1" lang="ja-JP" altLang="en-US" sz="800"/>
                <a:t>［例外］</a:t>
              </a:r>
              <a:endParaRPr kumimoji="1" lang="en-US" altLang="ja-JP" sz="800"/>
            </a:p>
            <a:p>
              <a:r>
                <a:rPr kumimoji="1" lang="ja-JP" altLang="en-US" sz="800"/>
                <a:t>受講経験無し、合格の翌年度開始日から３年経過後に所属</a:t>
              </a:r>
            </a:p>
          </p:txBody>
        </p:sp>
        <p:sp>
          <p:nvSpPr>
            <p:cNvPr id="683" name="テキスト ボックス 120"/>
            <p:cNvSpPr txBox="1"/>
            <p:nvPr/>
          </p:nvSpPr>
          <p:spPr>
            <a:xfrm>
              <a:off x="5066094" y="762417"/>
              <a:ext cx="396769" cy="871518"/>
            </a:xfrm>
            <a:prstGeom prst="rect">
              <a:avLst/>
            </a:prstGeom>
            <a:noFill/>
          </p:spPr>
          <p:txBody>
            <a:bodyPr vert="eaVert"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600" dirty="0">
                  <a:solidFill>
                    <a:srgbClr val="FF0000"/>
                  </a:solidFill>
                </a:rPr>
                <a:t>●</a:t>
              </a:r>
              <a:r>
                <a:rPr kumimoji="1" lang="ja-JP" altLang="en-US" sz="1600" dirty="0"/>
                <a:t>　</a:t>
              </a:r>
              <a:r>
                <a:rPr lang="ja-JP" altLang="en-US" sz="800" dirty="0"/>
                <a:t>期限</a:t>
              </a:r>
              <a:endParaRPr kumimoji="1" lang="en-US" altLang="ja-JP" sz="1600" dirty="0"/>
            </a:p>
          </p:txBody>
        </p:sp>
        <p:cxnSp>
          <p:nvCxnSpPr>
            <p:cNvPr id="684" name="直線矢印コネクタ 683"/>
            <p:cNvCxnSpPr/>
            <p:nvPr/>
          </p:nvCxnSpPr>
          <p:spPr>
            <a:xfrm>
              <a:off x="2712832" y="1333352"/>
              <a:ext cx="2402482" cy="1673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5" name="テキスト ボックス 123"/>
            <p:cNvSpPr txBox="1"/>
            <p:nvPr/>
          </p:nvSpPr>
          <p:spPr>
            <a:xfrm>
              <a:off x="3262922" y="1333052"/>
              <a:ext cx="1833306" cy="30175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900" i="1" u="sng"/>
                <a:t>合格</a:t>
              </a:r>
              <a:r>
                <a:rPr kumimoji="1" lang="ja-JP" altLang="en-US" sz="900" i="1" u="sng"/>
                <a:t>の翌年度開始日から３年</a:t>
              </a:r>
            </a:p>
          </p:txBody>
        </p:sp>
        <p:sp>
          <p:nvSpPr>
            <p:cNvPr id="686" name="テキスト ボックス 124"/>
            <p:cNvSpPr txBox="1"/>
            <p:nvPr/>
          </p:nvSpPr>
          <p:spPr>
            <a:xfrm>
              <a:off x="5399871" y="2259748"/>
              <a:ext cx="431724" cy="786047"/>
            </a:xfrm>
            <a:prstGeom prst="rect">
              <a:avLst/>
            </a:prstGeom>
            <a:noFill/>
          </p:spPr>
          <p:txBody>
            <a:bodyPr vert="eaVert"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600">
                  <a:solidFill>
                    <a:srgbClr val="FF0000"/>
                  </a:solidFill>
                </a:rPr>
                <a:t>●</a:t>
              </a:r>
              <a:r>
                <a:rPr lang="ja-JP" altLang="en-US" sz="1600"/>
                <a:t> </a:t>
              </a:r>
              <a:r>
                <a:rPr lang="ja-JP" altLang="en-US" sz="800"/>
                <a:t>期限</a:t>
              </a:r>
              <a:endParaRPr kumimoji="1" lang="en-US" altLang="ja-JP" sz="1600"/>
            </a:p>
          </p:txBody>
        </p:sp>
        <p:grpSp>
          <p:nvGrpSpPr>
            <p:cNvPr id="7" name="グループ化 686"/>
            <p:cNvGrpSpPr/>
            <p:nvPr/>
          </p:nvGrpSpPr>
          <p:grpSpPr>
            <a:xfrm>
              <a:off x="1955214" y="2277197"/>
              <a:ext cx="432887" cy="766569"/>
              <a:chOff x="1955214" y="2277200"/>
              <a:chExt cx="435343" cy="735358"/>
            </a:xfrm>
          </p:grpSpPr>
          <p:sp>
            <p:nvSpPr>
              <p:cNvPr id="714" name="テキスト ボックス 88"/>
              <p:cNvSpPr txBox="1"/>
              <p:nvPr/>
            </p:nvSpPr>
            <p:spPr>
              <a:xfrm>
                <a:off x="1955214" y="2277200"/>
                <a:ext cx="435343" cy="239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000">
                    <a:solidFill>
                      <a:schemeClr val="bg1"/>
                    </a:solidFill>
                  </a:rPr>
                  <a:t>●</a:t>
                </a:r>
              </a:p>
            </p:txBody>
          </p:sp>
          <p:sp>
            <p:nvSpPr>
              <p:cNvPr id="715" name="テキスト ボックス 89"/>
              <p:cNvSpPr txBox="1"/>
              <p:nvPr/>
            </p:nvSpPr>
            <p:spPr>
              <a:xfrm>
                <a:off x="2004982" y="2294040"/>
                <a:ext cx="338554" cy="718518"/>
              </a:xfrm>
              <a:prstGeom prst="rect">
                <a:avLst/>
              </a:prstGeom>
              <a:noFill/>
            </p:spPr>
            <p:txBody>
              <a:bodyPr vert="eaVert" wrap="square" rtlCol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1000"/>
                  <a:t>◎</a:t>
                </a:r>
                <a:r>
                  <a:rPr lang="ja-JP" altLang="en-US" sz="800"/>
                  <a:t>　合格</a:t>
                </a:r>
                <a:endParaRPr kumimoji="1" lang="ja-JP" altLang="en-US" sz="800"/>
              </a:p>
            </p:txBody>
          </p:sp>
        </p:grpSp>
        <p:grpSp>
          <p:nvGrpSpPr>
            <p:cNvPr id="8" name="グループ化 687"/>
            <p:cNvGrpSpPr/>
            <p:nvPr/>
          </p:nvGrpSpPr>
          <p:grpSpPr>
            <a:xfrm>
              <a:off x="1974301" y="799315"/>
              <a:ext cx="432887" cy="782941"/>
              <a:chOff x="1974301" y="799317"/>
              <a:chExt cx="435343" cy="621177"/>
            </a:xfrm>
          </p:grpSpPr>
          <p:sp>
            <p:nvSpPr>
              <p:cNvPr id="712" name="テキスト ボックス 91"/>
              <p:cNvSpPr txBox="1"/>
              <p:nvPr/>
            </p:nvSpPr>
            <p:spPr>
              <a:xfrm>
                <a:off x="1974301" y="799317"/>
                <a:ext cx="435343" cy="239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000">
                    <a:solidFill>
                      <a:schemeClr val="bg1"/>
                    </a:solidFill>
                  </a:rPr>
                  <a:t>●</a:t>
                </a:r>
              </a:p>
            </p:txBody>
          </p:sp>
          <p:sp>
            <p:nvSpPr>
              <p:cNvPr id="713" name="テキスト ボックス 92"/>
              <p:cNvSpPr txBox="1"/>
              <p:nvPr/>
            </p:nvSpPr>
            <p:spPr>
              <a:xfrm>
                <a:off x="2023996" y="819052"/>
                <a:ext cx="338554" cy="601442"/>
              </a:xfrm>
              <a:prstGeom prst="rect">
                <a:avLst/>
              </a:prstGeom>
              <a:noFill/>
            </p:spPr>
            <p:txBody>
              <a:bodyPr vert="eaVert" wrap="square" rtlCol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1000"/>
                  <a:t>◎</a:t>
                </a:r>
                <a:r>
                  <a:rPr lang="ja-JP" altLang="en-US" sz="800"/>
                  <a:t>　合格</a:t>
                </a:r>
                <a:endParaRPr kumimoji="1" lang="ja-JP" altLang="en-US" sz="800"/>
              </a:p>
            </p:txBody>
          </p:sp>
        </p:grpSp>
        <p:grpSp>
          <p:nvGrpSpPr>
            <p:cNvPr id="9" name="グループ化 688"/>
            <p:cNvGrpSpPr/>
            <p:nvPr/>
          </p:nvGrpSpPr>
          <p:grpSpPr>
            <a:xfrm>
              <a:off x="5033931" y="2302544"/>
              <a:ext cx="649331" cy="801269"/>
              <a:chOff x="5033931" y="2302548"/>
              <a:chExt cx="653014" cy="622364"/>
            </a:xfrm>
          </p:grpSpPr>
          <p:sp>
            <p:nvSpPr>
              <p:cNvPr id="710" name="テキスト ボックス 97"/>
              <p:cNvSpPr txBox="1"/>
              <p:nvPr/>
            </p:nvSpPr>
            <p:spPr>
              <a:xfrm>
                <a:off x="5033931" y="2302548"/>
                <a:ext cx="653014" cy="239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000">
                    <a:solidFill>
                      <a:schemeClr val="bg1"/>
                    </a:solidFill>
                  </a:rPr>
                  <a:t>●</a:t>
                </a:r>
              </a:p>
            </p:txBody>
          </p:sp>
          <p:sp>
            <p:nvSpPr>
              <p:cNvPr id="711" name="テキスト ボックス 98"/>
              <p:cNvSpPr txBox="1"/>
              <p:nvPr/>
            </p:nvSpPr>
            <p:spPr>
              <a:xfrm>
                <a:off x="5198159" y="2320263"/>
                <a:ext cx="338554" cy="604649"/>
              </a:xfrm>
              <a:prstGeom prst="rect">
                <a:avLst/>
              </a:prstGeom>
              <a:noFill/>
            </p:spPr>
            <p:txBody>
              <a:bodyPr vert="eaVert" wrap="square" rtlCol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1000"/>
                  <a:t>○</a:t>
                </a:r>
                <a:r>
                  <a:rPr kumimoji="1" lang="ja-JP" altLang="en-US" sz="800"/>
                  <a:t>　所属</a:t>
                </a:r>
              </a:p>
            </p:txBody>
          </p:sp>
        </p:grpSp>
        <p:grpSp>
          <p:nvGrpSpPr>
            <p:cNvPr id="10" name="グループ化 689"/>
            <p:cNvGrpSpPr/>
            <p:nvPr/>
          </p:nvGrpSpPr>
          <p:grpSpPr>
            <a:xfrm>
              <a:off x="3311519" y="784706"/>
              <a:ext cx="649331" cy="820213"/>
              <a:chOff x="3311519" y="784708"/>
              <a:chExt cx="653014" cy="461272"/>
            </a:xfrm>
          </p:grpSpPr>
          <p:sp>
            <p:nvSpPr>
              <p:cNvPr id="708" name="テキスト ボックス 80"/>
              <p:cNvSpPr txBox="1"/>
              <p:nvPr/>
            </p:nvSpPr>
            <p:spPr>
              <a:xfrm>
                <a:off x="3311519" y="784708"/>
                <a:ext cx="653014" cy="239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000">
                    <a:solidFill>
                      <a:schemeClr val="bg1"/>
                    </a:solidFill>
                  </a:rPr>
                  <a:t>●</a:t>
                </a:r>
              </a:p>
            </p:txBody>
          </p:sp>
          <p:sp>
            <p:nvSpPr>
              <p:cNvPr id="709" name="テキスト ボックス 72"/>
              <p:cNvSpPr txBox="1"/>
              <p:nvPr/>
            </p:nvSpPr>
            <p:spPr>
              <a:xfrm>
                <a:off x="3436363" y="793713"/>
                <a:ext cx="378242" cy="452267"/>
              </a:xfrm>
              <a:prstGeom prst="rect">
                <a:avLst/>
              </a:prstGeom>
              <a:noFill/>
            </p:spPr>
            <p:txBody>
              <a:bodyPr vert="eaVert" wrap="square" rtlCol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1000"/>
                  <a:t>○</a:t>
                </a:r>
                <a:r>
                  <a:rPr kumimoji="1" lang="ja-JP" altLang="en-US" sz="800"/>
                  <a:t>　所属</a:t>
                </a:r>
              </a:p>
            </p:txBody>
          </p:sp>
        </p:grpSp>
        <p:sp>
          <p:nvSpPr>
            <p:cNvPr id="691" name="テキスト ボックス 117"/>
            <p:cNvSpPr txBox="1"/>
            <p:nvPr/>
          </p:nvSpPr>
          <p:spPr>
            <a:xfrm>
              <a:off x="38173" y="0"/>
              <a:ext cx="1765547" cy="318776"/>
            </a:xfrm>
            <a:prstGeom prst="rect">
              <a:avLst/>
            </a:prstGeom>
            <a:solidFill>
              <a:schemeClr val="lt1"/>
            </a:solidFill>
            <a:ln w="25400" cmpd="dbl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050"/>
                <a:t>受講経験がない方の場合</a:t>
              </a:r>
            </a:p>
          </p:txBody>
        </p:sp>
        <p:sp>
          <p:nvSpPr>
            <p:cNvPr id="692" name="テキスト ボックス 27"/>
            <p:cNvSpPr txBox="1"/>
            <p:nvPr/>
          </p:nvSpPr>
          <p:spPr>
            <a:xfrm>
              <a:off x="3378394" y="231745"/>
              <a:ext cx="963895" cy="5125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800"/>
                <a:t>合格した年度の</a:t>
              </a:r>
              <a:endParaRPr kumimoji="1" lang="en-US" altLang="ja-JP" sz="800"/>
            </a:p>
            <a:p>
              <a:r>
                <a:rPr kumimoji="1" lang="en-US" altLang="ja-JP" sz="800"/>
                <a:t>2</a:t>
              </a:r>
              <a:r>
                <a:rPr kumimoji="1" lang="ja-JP" altLang="en-US" sz="800"/>
                <a:t>年後に建築士事務所に所属</a:t>
              </a:r>
            </a:p>
          </p:txBody>
        </p:sp>
        <p:sp>
          <p:nvSpPr>
            <p:cNvPr id="693" name="テキスト ボックス 28"/>
            <p:cNvSpPr txBox="1"/>
            <p:nvPr/>
          </p:nvSpPr>
          <p:spPr>
            <a:xfrm>
              <a:off x="4428181" y="222073"/>
              <a:ext cx="2195006" cy="500527"/>
            </a:xfrm>
            <a:prstGeom prst="rect">
              <a:avLst/>
            </a:prstGeom>
            <a:solidFill>
              <a:schemeClr val="lt1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800"/>
                <a:t>合格した年度の翌年度開始日から</a:t>
              </a:r>
              <a:r>
                <a:rPr kumimoji="1" lang="en-US" altLang="ja-JP" sz="800"/>
                <a:t>3</a:t>
              </a:r>
              <a:r>
                <a:rPr kumimoji="1" lang="ja-JP" altLang="en-US" sz="800"/>
                <a:t>年以内に建築士事務所に所属した場合</a:t>
              </a:r>
              <a:endParaRPr kumimoji="1" lang="en-US" altLang="ja-JP" sz="800"/>
            </a:p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３年後の年度末が受講期限</a:t>
              </a:r>
              <a:endParaRPr kumimoji="1" lang="ja-JP" altLang="en-US" sz="800"/>
            </a:p>
          </p:txBody>
        </p:sp>
        <p:sp>
          <p:nvSpPr>
            <p:cNvPr id="694" name="テキスト ボックス 28"/>
            <p:cNvSpPr txBox="1"/>
            <p:nvPr/>
          </p:nvSpPr>
          <p:spPr>
            <a:xfrm>
              <a:off x="5143943" y="1682286"/>
              <a:ext cx="1441070" cy="500527"/>
            </a:xfrm>
            <a:prstGeom prst="rect">
              <a:avLst/>
            </a:prstGeom>
            <a:solidFill>
              <a:schemeClr val="lt1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800"/>
                <a:t>合格してから</a:t>
              </a:r>
              <a:r>
                <a:rPr kumimoji="1" lang="en-US" altLang="ja-JP" sz="800"/>
                <a:t>3</a:t>
              </a:r>
              <a:r>
                <a:rPr kumimoji="1" lang="ja-JP" altLang="en-US" sz="800"/>
                <a:t>年以上</a:t>
              </a:r>
              <a:endParaRPr kumimoji="1" lang="en-US" altLang="ja-JP" sz="800"/>
            </a:p>
            <a:p>
              <a:r>
                <a:rPr kumimoji="1" lang="ja-JP" altLang="en-US" sz="800"/>
                <a:t>経過してから</a:t>
              </a:r>
              <a:endParaRPr kumimoji="1" lang="en-US" altLang="ja-JP" sz="800"/>
            </a:p>
            <a:p>
              <a:r>
                <a:rPr kumimoji="1" lang="ja-JP" altLang="en-US" sz="800"/>
                <a:t>建築士事務所に所属</a:t>
              </a:r>
            </a:p>
          </p:txBody>
        </p:sp>
        <p:sp>
          <p:nvSpPr>
            <p:cNvPr id="695" name="テキスト ボックス 128"/>
            <p:cNvSpPr txBox="1"/>
            <p:nvPr/>
          </p:nvSpPr>
          <p:spPr>
            <a:xfrm>
              <a:off x="5630663" y="2542941"/>
              <a:ext cx="805556" cy="34045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b="1" i="1" u="sng"/>
                <a:t>遅滞なく受講</a:t>
              </a:r>
            </a:p>
          </p:txBody>
        </p:sp>
        <p:cxnSp>
          <p:nvCxnSpPr>
            <p:cNvPr id="696" name="直線矢印コネクタ 695"/>
            <p:cNvCxnSpPr/>
            <p:nvPr/>
          </p:nvCxnSpPr>
          <p:spPr>
            <a:xfrm>
              <a:off x="2710353" y="2800916"/>
              <a:ext cx="2424049" cy="3122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7" name="テキスト ボックス 123"/>
            <p:cNvSpPr txBox="1"/>
            <p:nvPr/>
          </p:nvSpPr>
          <p:spPr>
            <a:xfrm>
              <a:off x="3241355" y="2800617"/>
              <a:ext cx="1833306" cy="36944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900" i="1" u="sng"/>
                <a:t>合格</a:t>
              </a:r>
              <a:r>
                <a:rPr kumimoji="1" lang="ja-JP" altLang="en-US" sz="900" i="1" u="sng"/>
                <a:t>の翌年度開始日から３年</a:t>
              </a:r>
            </a:p>
          </p:txBody>
        </p:sp>
        <p:sp>
          <p:nvSpPr>
            <p:cNvPr id="698" name="角丸四角形 697"/>
            <p:cNvSpPr/>
            <p:nvPr/>
          </p:nvSpPr>
          <p:spPr>
            <a:xfrm>
              <a:off x="2796244" y="773279"/>
              <a:ext cx="696675" cy="280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>
                  <a:solidFill>
                    <a:schemeClr val="tx1"/>
                  </a:solidFill>
                </a:rPr>
                <a:t>１年後</a:t>
              </a:r>
            </a:p>
          </p:txBody>
        </p:sp>
        <p:sp>
          <p:nvSpPr>
            <p:cNvPr id="699" name="角丸四角形 698"/>
            <p:cNvSpPr/>
            <p:nvPr/>
          </p:nvSpPr>
          <p:spPr>
            <a:xfrm>
              <a:off x="3721963" y="773279"/>
              <a:ext cx="610784" cy="280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000">
                  <a:solidFill>
                    <a:schemeClr val="tx1"/>
                  </a:solidFill>
                </a:rPr>
                <a:t>２年後</a:t>
              </a:r>
            </a:p>
          </p:txBody>
        </p:sp>
        <p:sp>
          <p:nvSpPr>
            <p:cNvPr id="700" name="角丸四角形 699"/>
            <p:cNvSpPr/>
            <p:nvPr/>
          </p:nvSpPr>
          <p:spPr>
            <a:xfrm>
              <a:off x="4415482" y="773279"/>
              <a:ext cx="696675" cy="280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</a:rPr>
                <a:t>３年後</a:t>
              </a:r>
            </a:p>
          </p:txBody>
        </p:sp>
        <p:sp>
          <p:nvSpPr>
            <p:cNvPr id="701" name="角丸四角形 700"/>
            <p:cNvSpPr/>
            <p:nvPr/>
          </p:nvSpPr>
          <p:spPr>
            <a:xfrm>
              <a:off x="2786701" y="2281843"/>
              <a:ext cx="696675" cy="280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>
                  <a:solidFill>
                    <a:schemeClr val="tx1"/>
                  </a:solidFill>
                </a:rPr>
                <a:t>１年後</a:t>
              </a:r>
            </a:p>
          </p:txBody>
        </p:sp>
        <p:sp>
          <p:nvSpPr>
            <p:cNvPr id="702" name="角丸四角形 701"/>
            <p:cNvSpPr/>
            <p:nvPr/>
          </p:nvSpPr>
          <p:spPr>
            <a:xfrm>
              <a:off x="3616985" y="2281843"/>
              <a:ext cx="696675" cy="280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>
                  <a:solidFill>
                    <a:schemeClr val="tx1"/>
                  </a:solidFill>
                </a:rPr>
                <a:t>２年後</a:t>
              </a:r>
            </a:p>
          </p:txBody>
        </p:sp>
        <p:sp>
          <p:nvSpPr>
            <p:cNvPr id="703" name="角丸四角形 702"/>
            <p:cNvSpPr/>
            <p:nvPr/>
          </p:nvSpPr>
          <p:spPr>
            <a:xfrm>
              <a:off x="4418639" y="2281843"/>
              <a:ext cx="696675" cy="2804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>
                  <a:solidFill>
                    <a:schemeClr val="tx1"/>
                  </a:solidFill>
                </a:rPr>
                <a:t>３年後</a:t>
              </a:r>
            </a:p>
          </p:txBody>
        </p:sp>
        <p:sp>
          <p:nvSpPr>
            <p:cNvPr id="704" name="テキスト ボックス 25"/>
            <p:cNvSpPr txBox="1"/>
            <p:nvPr/>
          </p:nvSpPr>
          <p:spPr>
            <a:xfrm>
              <a:off x="1918242" y="570203"/>
              <a:ext cx="705906" cy="2417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/>
                <a:t>合格年度</a:t>
              </a:r>
            </a:p>
          </p:txBody>
        </p:sp>
        <p:sp>
          <p:nvSpPr>
            <p:cNvPr id="705" name="テキスト ボックス 25"/>
            <p:cNvSpPr txBox="1"/>
            <p:nvPr/>
          </p:nvSpPr>
          <p:spPr>
            <a:xfrm>
              <a:off x="1870525" y="2059427"/>
              <a:ext cx="705906" cy="2417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/>
                <a:t>合格年度</a:t>
              </a:r>
            </a:p>
          </p:txBody>
        </p:sp>
        <p:cxnSp>
          <p:nvCxnSpPr>
            <p:cNvPr id="706" name="直線コネクタ 705"/>
            <p:cNvCxnSpPr/>
            <p:nvPr/>
          </p:nvCxnSpPr>
          <p:spPr>
            <a:xfrm>
              <a:off x="2711725" y="2640157"/>
              <a:ext cx="0" cy="155452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7" name="直線コネクタ 706"/>
            <p:cNvCxnSpPr/>
            <p:nvPr/>
          </p:nvCxnSpPr>
          <p:spPr>
            <a:xfrm>
              <a:off x="2703443" y="1187451"/>
              <a:ext cx="0" cy="155453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グループ化 722"/>
          <p:cNvGrpSpPr/>
          <p:nvPr/>
        </p:nvGrpSpPr>
        <p:grpSpPr>
          <a:xfrm>
            <a:off x="82172" y="374329"/>
            <a:ext cx="6587188" cy="2685504"/>
            <a:chOff x="0" y="0"/>
            <a:chExt cx="6587188" cy="3277271"/>
          </a:xfrm>
        </p:grpSpPr>
        <p:grpSp>
          <p:nvGrpSpPr>
            <p:cNvPr id="12" name="グループ化 723"/>
            <p:cNvGrpSpPr/>
            <p:nvPr/>
          </p:nvGrpSpPr>
          <p:grpSpPr>
            <a:xfrm>
              <a:off x="1424101" y="708057"/>
              <a:ext cx="4587187" cy="312434"/>
              <a:chOff x="1424101" y="708026"/>
              <a:chExt cx="4593623" cy="293915"/>
            </a:xfrm>
          </p:grpSpPr>
          <p:cxnSp>
            <p:nvCxnSpPr>
              <p:cNvPr id="770" name="直線コネクタ 769"/>
              <p:cNvCxnSpPr/>
              <p:nvPr/>
            </p:nvCxnSpPr>
            <p:spPr>
              <a:xfrm>
                <a:off x="1424101" y="854511"/>
                <a:ext cx="4593623" cy="4555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1" name="直線コネクタ 770"/>
              <p:cNvCxnSpPr/>
              <p:nvPr/>
            </p:nvCxnSpPr>
            <p:spPr>
              <a:xfrm>
                <a:off x="1755967" y="708026"/>
                <a:ext cx="0" cy="283028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2" name="直線コネクタ 771"/>
              <p:cNvCxnSpPr/>
              <p:nvPr/>
            </p:nvCxnSpPr>
            <p:spPr>
              <a:xfrm>
                <a:off x="2621381" y="718913"/>
                <a:ext cx="0" cy="283028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3" name="直線コネクタ 772"/>
              <p:cNvCxnSpPr/>
              <p:nvPr/>
            </p:nvCxnSpPr>
            <p:spPr>
              <a:xfrm>
                <a:off x="3470467" y="718913"/>
                <a:ext cx="0" cy="283028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4" name="直線コネクタ 773"/>
              <p:cNvCxnSpPr/>
              <p:nvPr/>
            </p:nvCxnSpPr>
            <p:spPr>
              <a:xfrm>
                <a:off x="4308667" y="718913"/>
                <a:ext cx="0" cy="283028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5" name="直線コネクタ 774"/>
              <p:cNvCxnSpPr/>
              <p:nvPr/>
            </p:nvCxnSpPr>
            <p:spPr>
              <a:xfrm>
                <a:off x="5168638" y="718913"/>
                <a:ext cx="0" cy="283028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6" name="直線コネクタ 775"/>
              <p:cNvCxnSpPr/>
              <p:nvPr/>
            </p:nvCxnSpPr>
            <p:spPr>
              <a:xfrm>
                <a:off x="6017724" y="718913"/>
                <a:ext cx="0" cy="283028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グループ化 724"/>
            <p:cNvGrpSpPr/>
            <p:nvPr/>
          </p:nvGrpSpPr>
          <p:grpSpPr>
            <a:xfrm>
              <a:off x="1424099" y="2246547"/>
              <a:ext cx="4598058" cy="312418"/>
              <a:chOff x="1424099" y="2246570"/>
              <a:chExt cx="4604510" cy="293915"/>
            </a:xfrm>
          </p:grpSpPr>
          <p:cxnSp>
            <p:nvCxnSpPr>
              <p:cNvPr id="763" name="直線コネクタ 762"/>
              <p:cNvCxnSpPr/>
              <p:nvPr/>
            </p:nvCxnSpPr>
            <p:spPr>
              <a:xfrm flipV="1">
                <a:off x="1424099" y="2397610"/>
                <a:ext cx="4604510" cy="6036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4" name="直線コネクタ 763"/>
              <p:cNvCxnSpPr/>
              <p:nvPr/>
            </p:nvCxnSpPr>
            <p:spPr>
              <a:xfrm>
                <a:off x="1766852" y="2246570"/>
                <a:ext cx="0" cy="283028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5" name="直線コネクタ 764"/>
              <p:cNvCxnSpPr/>
              <p:nvPr/>
            </p:nvCxnSpPr>
            <p:spPr>
              <a:xfrm>
                <a:off x="2632266" y="2257457"/>
                <a:ext cx="0" cy="283028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6" name="直線コネクタ 765"/>
              <p:cNvCxnSpPr/>
              <p:nvPr/>
            </p:nvCxnSpPr>
            <p:spPr>
              <a:xfrm>
                <a:off x="3481352" y="2257457"/>
                <a:ext cx="0" cy="283028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7" name="直線コネクタ 766"/>
              <p:cNvCxnSpPr/>
              <p:nvPr/>
            </p:nvCxnSpPr>
            <p:spPr>
              <a:xfrm>
                <a:off x="4319552" y="2257457"/>
                <a:ext cx="0" cy="283028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8" name="直線コネクタ 767"/>
              <p:cNvCxnSpPr/>
              <p:nvPr/>
            </p:nvCxnSpPr>
            <p:spPr>
              <a:xfrm>
                <a:off x="5179523" y="2257457"/>
                <a:ext cx="0" cy="283028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9" name="直線コネクタ 768"/>
              <p:cNvCxnSpPr/>
              <p:nvPr/>
            </p:nvCxnSpPr>
            <p:spPr>
              <a:xfrm>
                <a:off x="6028609" y="2257457"/>
                <a:ext cx="0" cy="283028"/>
              </a:xfrm>
              <a:prstGeom prst="line">
                <a:avLst/>
              </a:prstGeom>
              <a:ln w="1397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6" name="正方形/長方形 725"/>
            <p:cNvSpPr/>
            <p:nvPr/>
          </p:nvSpPr>
          <p:spPr>
            <a:xfrm>
              <a:off x="1634060" y="2411676"/>
              <a:ext cx="983951" cy="5327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727" name="フリーフォーム 726"/>
            <p:cNvSpPr/>
            <p:nvPr/>
          </p:nvSpPr>
          <p:spPr>
            <a:xfrm>
              <a:off x="2542806" y="2411089"/>
              <a:ext cx="155083" cy="43702"/>
            </a:xfrm>
            <a:custGeom>
              <a:avLst/>
              <a:gdLst>
                <a:gd name="connsiteX0" fmla="*/ 0 w 154781"/>
                <a:gd name="connsiteY0" fmla="*/ 0 h 40482"/>
                <a:gd name="connsiteX1" fmla="*/ 154781 w 154781"/>
                <a:gd name="connsiteY1" fmla="*/ 0 h 40482"/>
                <a:gd name="connsiteX2" fmla="*/ 90488 w 154781"/>
                <a:gd name="connsiteY2" fmla="*/ 40482 h 40482"/>
                <a:gd name="connsiteX3" fmla="*/ 0 w 154781"/>
                <a:gd name="connsiteY3" fmla="*/ 0 h 40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781" h="40482">
                  <a:moveTo>
                    <a:pt x="0" y="0"/>
                  </a:moveTo>
                  <a:lnTo>
                    <a:pt x="154781" y="0"/>
                  </a:lnTo>
                  <a:lnTo>
                    <a:pt x="90488" y="404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728" name="正方形/長方形 727"/>
            <p:cNvSpPr/>
            <p:nvPr/>
          </p:nvSpPr>
          <p:spPr>
            <a:xfrm>
              <a:off x="5373402" y="2411677"/>
              <a:ext cx="649338" cy="388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729" name="正方形/長方形 728"/>
            <p:cNvSpPr/>
            <p:nvPr/>
          </p:nvSpPr>
          <p:spPr>
            <a:xfrm>
              <a:off x="1433644" y="2360945"/>
              <a:ext cx="4589096" cy="4935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730" name="テキスト ボックス 7"/>
            <p:cNvSpPr txBox="1"/>
            <p:nvPr/>
          </p:nvSpPr>
          <p:spPr>
            <a:xfrm>
              <a:off x="9544" y="512022"/>
              <a:ext cx="870572" cy="63128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500"/>
                <a:t>建築士法施行規則</a:t>
              </a:r>
              <a:endParaRPr kumimoji="1" lang="en-US" altLang="ja-JP" sz="500"/>
            </a:p>
            <a:p>
              <a:r>
                <a:rPr lang="en-US" altLang="ja-JP" sz="1100"/>
                <a:t>17</a:t>
              </a:r>
              <a:r>
                <a:rPr lang="ja-JP" altLang="en-US" sz="1100"/>
                <a:t>条の</a:t>
              </a:r>
              <a:r>
                <a:rPr lang="en-US" altLang="ja-JP" sz="1100"/>
                <a:t>36</a:t>
              </a:r>
            </a:p>
            <a:p>
              <a:r>
                <a:rPr kumimoji="1" lang="ja-JP" altLang="en-US" sz="800"/>
                <a:t>［原則］</a:t>
              </a:r>
              <a:endParaRPr kumimoji="1" lang="en-US" altLang="ja-JP" sz="800"/>
            </a:p>
            <a:p>
              <a:r>
                <a:rPr lang="ja-JP" altLang="en-US" sz="800"/>
                <a:t>受講経験あり</a:t>
              </a:r>
              <a:endParaRPr kumimoji="1" lang="ja-JP" altLang="en-US" sz="800"/>
            </a:p>
          </p:txBody>
        </p:sp>
        <p:sp>
          <p:nvSpPr>
            <p:cNvPr id="731" name="テキスト ボックス 10"/>
            <p:cNvSpPr txBox="1"/>
            <p:nvPr/>
          </p:nvSpPr>
          <p:spPr>
            <a:xfrm>
              <a:off x="0" y="1961106"/>
              <a:ext cx="1338208" cy="82201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500"/>
                <a:t>建築士法施行規則</a:t>
              </a:r>
              <a:endParaRPr kumimoji="1" lang="en-US" altLang="ja-JP" sz="500"/>
            </a:p>
            <a:p>
              <a:r>
                <a:rPr lang="en-US" altLang="ja-JP" sz="1100"/>
                <a:t>17</a:t>
              </a:r>
              <a:r>
                <a:rPr lang="ja-JP" altLang="en-US" sz="1100"/>
                <a:t>条の</a:t>
              </a:r>
              <a:r>
                <a:rPr lang="en-US" altLang="ja-JP" sz="1100"/>
                <a:t>37 </a:t>
              </a:r>
              <a:r>
                <a:rPr lang="ja-JP" altLang="en-US" sz="1100"/>
                <a:t>ハ</a:t>
              </a:r>
              <a:endParaRPr lang="en-US" altLang="ja-JP" sz="1100"/>
            </a:p>
            <a:p>
              <a:r>
                <a:rPr kumimoji="1" lang="ja-JP" altLang="en-US" sz="800"/>
                <a:t>［例外］</a:t>
              </a:r>
              <a:endParaRPr kumimoji="1" lang="en-US" altLang="ja-JP" sz="800"/>
            </a:p>
            <a:p>
              <a:r>
                <a:rPr lang="ja-JP" altLang="en-US" sz="800"/>
                <a:t>受講経験有り、前回受講から３年経過後に再所属</a:t>
              </a:r>
              <a:endParaRPr kumimoji="1" lang="ja-JP" altLang="en-US" sz="800"/>
            </a:p>
          </p:txBody>
        </p:sp>
        <p:sp>
          <p:nvSpPr>
            <p:cNvPr id="732" name="テキスト ボックス 52"/>
            <p:cNvSpPr txBox="1"/>
            <p:nvPr/>
          </p:nvSpPr>
          <p:spPr>
            <a:xfrm>
              <a:off x="1971290" y="749735"/>
              <a:ext cx="339215" cy="892611"/>
            </a:xfrm>
            <a:prstGeom prst="rect">
              <a:avLst/>
            </a:prstGeom>
            <a:noFill/>
          </p:spPr>
          <p:txBody>
            <a:bodyPr vert="eaVert"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000"/>
                <a:t>●</a:t>
              </a:r>
              <a:r>
                <a:rPr kumimoji="1" lang="ja-JP" altLang="en-US" sz="800"/>
                <a:t>　前回受講</a:t>
              </a:r>
            </a:p>
          </p:txBody>
        </p:sp>
        <p:cxnSp>
          <p:nvCxnSpPr>
            <p:cNvPr id="733" name="直線コネクタ 732"/>
            <p:cNvCxnSpPr/>
            <p:nvPr/>
          </p:nvCxnSpPr>
          <p:spPr>
            <a:xfrm>
              <a:off x="2667248" y="1070336"/>
              <a:ext cx="0" cy="155451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4" name="テキスト ボックス 68"/>
            <p:cNvSpPr txBox="1"/>
            <p:nvPr/>
          </p:nvSpPr>
          <p:spPr>
            <a:xfrm>
              <a:off x="2992497" y="1274597"/>
              <a:ext cx="2058170" cy="49273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900" i="1" u="sng"/>
                <a:t>前回受講の翌年度開始日から３年</a:t>
              </a:r>
            </a:p>
          </p:txBody>
        </p:sp>
        <p:cxnSp>
          <p:nvCxnSpPr>
            <p:cNvPr id="735" name="直線矢印コネクタ 734"/>
            <p:cNvCxnSpPr/>
            <p:nvPr/>
          </p:nvCxnSpPr>
          <p:spPr>
            <a:xfrm flipV="1">
              <a:off x="2657705" y="1230242"/>
              <a:ext cx="2373877" cy="5933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6" name="テキスト ボックス 118"/>
            <p:cNvSpPr txBox="1"/>
            <p:nvPr/>
          </p:nvSpPr>
          <p:spPr>
            <a:xfrm>
              <a:off x="4969435" y="715893"/>
              <a:ext cx="431728" cy="905889"/>
            </a:xfrm>
            <a:prstGeom prst="rect">
              <a:avLst/>
            </a:prstGeom>
            <a:noFill/>
          </p:spPr>
          <p:txBody>
            <a:bodyPr vert="eaVert"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600">
                  <a:solidFill>
                    <a:srgbClr val="FF0000"/>
                  </a:solidFill>
                </a:rPr>
                <a:t>●</a:t>
              </a:r>
              <a:r>
                <a:rPr kumimoji="1" lang="ja-JP" altLang="en-US" sz="1600"/>
                <a:t>　</a:t>
              </a:r>
              <a:r>
                <a:rPr lang="ja-JP" altLang="en-US" sz="800"/>
                <a:t>期限</a:t>
              </a:r>
              <a:endParaRPr kumimoji="1" lang="en-US" altLang="ja-JP" sz="1600"/>
            </a:p>
          </p:txBody>
        </p:sp>
        <p:sp>
          <p:nvSpPr>
            <p:cNvPr id="737" name="テキスト ボックス 125"/>
            <p:cNvSpPr txBox="1"/>
            <p:nvPr/>
          </p:nvSpPr>
          <p:spPr>
            <a:xfrm>
              <a:off x="5382946" y="2254708"/>
              <a:ext cx="431728" cy="868324"/>
            </a:xfrm>
            <a:prstGeom prst="rect">
              <a:avLst/>
            </a:prstGeom>
            <a:noFill/>
          </p:spPr>
          <p:txBody>
            <a:bodyPr vert="eaVert"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600">
                  <a:solidFill>
                    <a:srgbClr val="FF0000"/>
                  </a:solidFill>
                </a:rPr>
                <a:t>●</a:t>
              </a:r>
              <a:r>
                <a:rPr lang="ja-JP" altLang="en-US" sz="1600"/>
                <a:t> </a:t>
              </a:r>
              <a:r>
                <a:rPr lang="ja-JP" altLang="en-US" sz="800"/>
                <a:t>期限</a:t>
              </a:r>
              <a:endParaRPr kumimoji="1" lang="en-US" altLang="ja-JP" sz="1600"/>
            </a:p>
          </p:txBody>
        </p:sp>
        <p:sp>
          <p:nvSpPr>
            <p:cNvPr id="738" name="テキスト ボックス 128"/>
            <p:cNvSpPr txBox="1"/>
            <p:nvPr/>
          </p:nvSpPr>
          <p:spPr>
            <a:xfrm>
              <a:off x="5600295" y="2555369"/>
              <a:ext cx="805565" cy="362013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b="1" i="1" u="sng"/>
                <a:t>遅滞なく受講</a:t>
              </a:r>
            </a:p>
          </p:txBody>
        </p:sp>
        <p:sp>
          <p:nvSpPr>
            <p:cNvPr id="739" name="テキスト ボックス 25"/>
            <p:cNvSpPr txBox="1"/>
            <p:nvPr/>
          </p:nvSpPr>
          <p:spPr>
            <a:xfrm>
              <a:off x="1834476" y="454217"/>
              <a:ext cx="705914" cy="2416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/>
                <a:t>受講年度</a:t>
              </a:r>
            </a:p>
          </p:txBody>
        </p:sp>
        <p:sp>
          <p:nvSpPr>
            <p:cNvPr id="740" name="テキスト ボックス 28"/>
            <p:cNvSpPr txBox="1"/>
            <p:nvPr/>
          </p:nvSpPr>
          <p:spPr>
            <a:xfrm>
              <a:off x="4325355" y="298194"/>
              <a:ext cx="1908720" cy="377978"/>
            </a:xfrm>
            <a:prstGeom prst="rect">
              <a:avLst/>
            </a:prstGeom>
            <a:solidFill>
              <a:schemeClr val="lt1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800"/>
                <a:t>前回受講から</a:t>
              </a:r>
              <a:endParaRPr kumimoji="1" lang="en-US" altLang="ja-JP" sz="800"/>
            </a:p>
            <a:p>
              <a:pPr algn="l"/>
              <a:r>
                <a:rPr kumimoji="1" lang="ja-JP" altLang="en-US" sz="800"/>
                <a:t>３年後の年度末が</a:t>
              </a:r>
              <a:r>
                <a:rPr kumimoji="1" lang="ja-JP" altLang="en-US" sz="800" u="sng"/>
                <a:t>受講期限</a:t>
              </a:r>
            </a:p>
          </p:txBody>
        </p:sp>
        <p:grpSp>
          <p:nvGrpSpPr>
            <p:cNvPr id="14" name="グループ化 740"/>
            <p:cNvGrpSpPr/>
            <p:nvPr/>
          </p:nvGrpSpPr>
          <p:grpSpPr>
            <a:xfrm>
              <a:off x="1231274" y="2256267"/>
              <a:ext cx="432892" cy="798636"/>
              <a:chOff x="1231299" y="2272788"/>
              <a:chExt cx="432048" cy="514668"/>
            </a:xfrm>
          </p:grpSpPr>
          <p:sp>
            <p:nvSpPr>
              <p:cNvPr id="761" name="テキスト ボックス 85"/>
              <p:cNvSpPr txBox="1"/>
              <p:nvPr/>
            </p:nvSpPr>
            <p:spPr>
              <a:xfrm>
                <a:off x="1231299" y="2272788"/>
                <a:ext cx="43204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000">
                    <a:solidFill>
                      <a:schemeClr val="bg1"/>
                    </a:solidFill>
                  </a:rPr>
                  <a:t>●</a:t>
                </a:r>
              </a:p>
            </p:txBody>
          </p:sp>
          <p:sp>
            <p:nvSpPr>
              <p:cNvPr id="762" name="テキスト ボックス 86"/>
              <p:cNvSpPr txBox="1"/>
              <p:nvPr/>
            </p:nvSpPr>
            <p:spPr>
              <a:xfrm>
                <a:off x="1283574" y="2292769"/>
                <a:ext cx="338554" cy="494687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1000" dirty="0"/>
                  <a:t>◎</a:t>
                </a:r>
                <a:r>
                  <a:rPr lang="ja-JP" altLang="en-US" sz="800" dirty="0"/>
                  <a:t>　合格</a:t>
                </a:r>
                <a:endParaRPr kumimoji="1" lang="ja-JP" altLang="en-US" sz="800" dirty="0"/>
              </a:p>
            </p:txBody>
          </p:sp>
        </p:grpSp>
        <p:sp>
          <p:nvSpPr>
            <p:cNvPr id="742" name="テキスト ボックス 100"/>
            <p:cNvSpPr txBox="1"/>
            <p:nvPr/>
          </p:nvSpPr>
          <p:spPr>
            <a:xfrm>
              <a:off x="1281773" y="2269261"/>
              <a:ext cx="649338" cy="34001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000">
                  <a:solidFill>
                    <a:schemeClr val="bg1"/>
                  </a:solidFill>
                </a:rPr>
                <a:t>●</a:t>
              </a:r>
            </a:p>
          </p:txBody>
        </p:sp>
        <p:sp>
          <p:nvSpPr>
            <p:cNvPr id="743" name="テキスト ボックス 101"/>
            <p:cNvSpPr txBox="1"/>
            <p:nvPr/>
          </p:nvSpPr>
          <p:spPr>
            <a:xfrm>
              <a:off x="1446419" y="2293641"/>
              <a:ext cx="339215" cy="716283"/>
            </a:xfrm>
            <a:prstGeom prst="rect">
              <a:avLst/>
            </a:prstGeom>
            <a:noFill/>
          </p:spPr>
          <p:txBody>
            <a:bodyPr vert="eaVert"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000" dirty="0"/>
                <a:t>○</a:t>
              </a:r>
              <a:r>
                <a:rPr kumimoji="1" lang="ja-JP" altLang="en-US" sz="800" dirty="0"/>
                <a:t>　所属</a:t>
              </a:r>
            </a:p>
          </p:txBody>
        </p:sp>
        <p:sp>
          <p:nvSpPr>
            <p:cNvPr id="744" name="テキスト ボックス 103"/>
            <p:cNvSpPr txBox="1"/>
            <p:nvPr/>
          </p:nvSpPr>
          <p:spPr>
            <a:xfrm>
              <a:off x="5030153" y="2282052"/>
              <a:ext cx="649338" cy="26512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000">
                  <a:solidFill>
                    <a:schemeClr val="bg1"/>
                  </a:solidFill>
                </a:rPr>
                <a:t>●</a:t>
              </a:r>
            </a:p>
          </p:txBody>
        </p:sp>
        <p:sp>
          <p:nvSpPr>
            <p:cNvPr id="745" name="テキスト ボックス 104"/>
            <p:cNvSpPr txBox="1"/>
            <p:nvPr/>
          </p:nvSpPr>
          <p:spPr>
            <a:xfrm>
              <a:off x="5182334" y="2293541"/>
              <a:ext cx="340749" cy="983730"/>
            </a:xfrm>
            <a:prstGeom prst="rect">
              <a:avLst/>
            </a:prstGeom>
            <a:noFill/>
          </p:spPr>
          <p:txBody>
            <a:bodyPr vert="eaVert"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000"/>
                <a:t>○</a:t>
              </a:r>
              <a:r>
                <a:rPr kumimoji="1" lang="ja-JP" altLang="en-US" sz="800"/>
                <a:t>　再所属</a:t>
              </a:r>
            </a:p>
          </p:txBody>
        </p:sp>
        <p:sp>
          <p:nvSpPr>
            <p:cNvPr id="746" name="テキスト ボックス 143"/>
            <p:cNvSpPr txBox="1"/>
            <p:nvPr/>
          </p:nvSpPr>
          <p:spPr>
            <a:xfrm>
              <a:off x="2409195" y="2280749"/>
              <a:ext cx="462567" cy="732895"/>
            </a:xfrm>
            <a:prstGeom prst="rect">
              <a:avLst/>
            </a:prstGeom>
            <a:noFill/>
          </p:spPr>
          <p:txBody>
            <a:bodyPr vert="eaVert"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1200" b="1" dirty="0"/>
                <a:t>×</a:t>
              </a:r>
              <a:r>
                <a:rPr lang="ja-JP" altLang="en-US" sz="800" dirty="0"/>
                <a:t>　離脱</a:t>
              </a:r>
              <a:endParaRPr kumimoji="1" lang="ja-JP" altLang="en-US" sz="800" dirty="0"/>
            </a:p>
          </p:txBody>
        </p:sp>
        <p:sp>
          <p:nvSpPr>
            <p:cNvPr id="747" name="円/楕円 746"/>
            <p:cNvSpPr/>
            <p:nvPr/>
          </p:nvSpPr>
          <p:spPr>
            <a:xfrm>
              <a:off x="55406" y="550393"/>
              <a:ext cx="191245" cy="621880"/>
            </a:xfrm>
            <a:prstGeom prst="ellipse">
              <a:avLst/>
            </a:prstGeom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748" name="テキスト ボックス 116"/>
            <p:cNvSpPr txBox="1"/>
            <p:nvPr/>
          </p:nvSpPr>
          <p:spPr>
            <a:xfrm>
              <a:off x="11646" y="0"/>
              <a:ext cx="1746481" cy="267346"/>
            </a:xfrm>
            <a:prstGeom prst="rect">
              <a:avLst/>
            </a:prstGeom>
            <a:solidFill>
              <a:schemeClr val="lt1"/>
            </a:solidFill>
            <a:ln w="25400" cmpd="dbl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050"/>
                <a:t>受講経験がある方の場合</a:t>
              </a:r>
            </a:p>
          </p:txBody>
        </p:sp>
        <p:cxnSp>
          <p:nvCxnSpPr>
            <p:cNvPr id="749" name="直線コネクタ 748"/>
            <p:cNvCxnSpPr/>
            <p:nvPr/>
          </p:nvCxnSpPr>
          <p:spPr>
            <a:xfrm>
              <a:off x="2769748" y="2632562"/>
              <a:ext cx="0" cy="155451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0" name="テキスト ボックス 68"/>
            <p:cNvSpPr txBox="1"/>
            <p:nvPr/>
          </p:nvSpPr>
          <p:spPr>
            <a:xfrm>
              <a:off x="2980473" y="2827159"/>
              <a:ext cx="2194261" cy="36251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900" i="1" u="sng"/>
                <a:t>前回受講の翌年度開始日から３年</a:t>
              </a:r>
            </a:p>
          </p:txBody>
        </p:sp>
        <p:cxnSp>
          <p:nvCxnSpPr>
            <p:cNvPr id="751" name="直線矢印コネクタ 750"/>
            <p:cNvCxnSpPr/>
            <p:nvPr/>
          </p:nvCxnSpPr>
          <p:spPr>
            <a:xfrm>
              <a:off x="2779292" y="2788735"/>
              <a:ext cx="2309551" cy="4222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2" name="テキスト ボックス 28"/>
            <p:cNvSpPr txBox="1"/>
            <p:nvPr/>
          </p:nvSpPr>
          <p:spPr>
            <a:xfrm>
              <a:off x="5031581" y="1662909"/>
              <a:ext cx="1555607" cy="532217"/>
            </a:xfrm>
            <a:prstGeom prst="rect">
              <a:avLst/>
            </a:prstGeom>
            <a:solidFill>
              <a:schemeClr val="lt1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800"/>
                <a:t>前回受講から</a:t>
              </a:r>
              <a:r>
                <a:rPr kumimoji="1" lang="en-US" altLang="ja-JP" sz="800"/>
                <a:t>3</a:t>
              </a:r>
              <a:r>
                <a:rPr kumimoji="1" lang="ja-JP" altLang="en-US" sz="800"/>
                <a:t>年以上</a:t>
              </a:r>
              <a:endParaRPr kumimoji="1" lang="en-US" altLang="ja-JP" sz="800"/>
            </a:p>
            <a:p>
              <a:r>
                <a:rPr kumimoji="1" lang="ja-JP" altLang="en-US" sz="800"/>
                <a:t>経過してから</a:t>
              </a:r>
              <a:endParaRPr kumimoji="1" lang="en-US" altLang="ja-JP" sz="800"/>
            </a:p>
            <a:p>
              <a:r>
                <a:rPr kumimoji="1" lang="ja-JP" altLang="en-US" sz="800"/>
                <a:t>建築士事務所に再所属</a:t>
              </a:r>
            </a:p>
          </p:txBody>
        </p:sp>
        <p:sp>
          <p:nvSpPr>
            <p:cNvPr id="753" name="テキスト ボックス 70"/>
            <p:cNvSpPr txBox="1"/>
            <p:nvPr/>
          </p:nvSpPr>
          <p:spPr>
            <a:xfrm>
              <a:off x="1961746" y="2283426"/>
              <a:ext cx="339215" cy="881357"/>
            </a:xfrm>
            <a:prstGeom prst="rect">
              <a:avLst/>
            </a:prstGeom>
            <a:noFill/>
          </p:spPr>
          <p:txBody>
            <a:bodyPr vert="eaVert"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000"/>
                <a:t>●</a:t>
              </a:r>
              <a:r>
                <a:rPr kumimoji="1" lang="ja-JP" altLang="en-US" sz="800"/>
                <a:t>　前回受講</a:t>
              </a:r>
            </a:p>
          </p:txBody>
        </p:sp>
        <p:sp>
          <p:nvSpPr>
            <p:cNvPr id="754" name="角丸四角形 753"/>
            <p:cNvSpPr/>
            <p:nvPr/>
          </p:nvSpPr>
          <p:spPr>
            <a:xfrm>
              <a:off x="2712486" y="763473"/>
              <a:ext cx="696683" cy="28026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>
                  <a:solidFill>
                    <a:schemeClr val="tx1"/>
                  </a:solidFill>
                </a:rPr>
                <a:t>１年後</a:t>
              </a:r>
            </a:p>
          </p:txBody>
        </p:sp>
        <p:sp>
          <p:nvSpPr>
            <p:cNvPr id="755" name="角丸四角形 754"/>
            <p:cNvSpPr/>
            <p:nvPr/>
          </p:nvSpPr>
          <p:spPr>
            <a:xfrm>
              <a:off x="3542780" y="763473"/>
              <a:ext cx="696683" cy="28026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>
                  <a:solidFill>
                    <a:schemeClr val="tx1"/>
                  </a:solidFill>
                </a:rPr>
                <a:t>２年後</a:t>
              </a:r>
            </a:p>
          </p:txBody>
        </p:sp>
        <p:sp>
          <p:nvSpPr>
            <p:cNvPr id="756" name="角丸四角形 755"/>
            <p:cNvSpPr/>
            <p:nvPr/>
          </p:nvSpPr>
          <p:spPr>
            <a:xfrm>
              <a:off x="4344442" y="763473"/>
              <a:ext cx="696683" cy="28026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>
                  <a:solidFill>
                    <a:schemeClr val="tx1"/>
                  </a:solidFill>
                </a:rPr>
                <a:t>３年後</a:t>
              </a:r>
            </a:p>
          </p:txBody>
        </p:sp>
        <p:sp>
          <p:nvSpPr>
            <p:cNvPr id="757" name="角丸四角形 756"/>
            <p:cNvSpPr/>
            <p:nvPr/>
          </p:nvSpPr>
          <p:spPr>
            <a:xfrm>
              <a:off x="2750661" y="2251763"/>
              <a:ext cx="696683" cy="28026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>
                  <a:solidFill>
                    <a:schemeClr val="tx1"/>
                  </a:solidFill>
                </a:rPr>
                <a:t>１年後</a:t>
              </a:r>
            </a:p>
          </p:txBody>
        </p:sp>
        <p:sp>
          <p:nvSpPr>
            <p:cNvPr id="758" name="角丸四角形 757"/>
            <p:cNvSpPr/>
            <p:nvPr/>
          </p:nvSpPr>
          <p:spPr>
            <a:xfrm>
              <a:off x="3580954" y="2251763"/>
              <a:ext cx="696683" cy="28026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>
                  <a:solidFill>
                    <a:schemeClr val="tx1"/>
                  </a:solidFill>
                </a:rPr>
                <a:t>２年後</a:t>
              </a:r>
            </a:p>
          </p:txBody>
        </p:sp>
        <p:sp>
          <p:nvSpPr>
            <p:cNvPr id="759" name="角丸四角形 758"/>
            <p:cNvSpPr/>
            <p:nvPr/>
          </p:nvSpPr>
          <p:spPr>
            <a:xfrm>
              <a:off x="4382616" y="2251764"/>
              <a:ext cx="696683" cy="28026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>
                  <a:solidFill>
                    <a:schemeClr val="tx1"/>
                  </a:solidFill>
                </a:rPr>
                <a:t>３年後</a:t>
              </a:r>
            </a:p>
          </p:txBody>
        </p:sp>
        <p:sp>
          <p:nvSpPr>
            <p:cNvPr id="760" name="テキスト ボックス 25"/>
            <p:cNvSpPr txBox="1"/>
            <p:nvPr/>
          </p:nvSpPr>
          <p:spPr>
            <a:xfrm>
              <a:off x="1844019" y="2029486"/>
              <a:ext cx="705914" cy="2416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/>
                <a:t>受講年度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defRPr dirty="0"/>
        </a:defPPr>
      </a:lstStyle>
    </a:spDef>
    <a:txDef>
      <a:spPr>
        <a:noFill/>
      </a:spPr>
      <a:bodyPr vert="eaVert" wrap="square" rtlCol="0">
        <a:spAutoFit/>
      </a:bodyPr>
      <a:lstStyle>
        <a:defPPr>
          <a:defRPr kumimoji="1" sz="1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4905</TotalTime>
  <Words>628</Words>
  <Application>Microsoft Office PowerPoint</Application>
  <PresentationFormat>画面に合わせる (4:3)</PresentationFormat>
  <Paragraphs>142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行政情報化推進課</dc:creator>
  <cp:lastModifiedBy>九州地方整備局</cp:lastModifiedBy>
  <cp:revision>494</cp:revision>
  <dcterms:created xsi:type="dcterms:W3CDTF">2012-11-15T06:51:03Z</dcterms:created>
  <dcterms:modified xsi:type="dcterms:W3CDTF">2015-11-05T06:46:35Z</dcterms:modified>
</cp:coreProperties>
</file>